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13" r:id="rId3"/>
    <p:sldId id="414" r:id="rId4"/>
    <p:sldId id="415" r:id="rId5"/>
    <p:sldId id="363" r:id="rId6"/>
    <p:sldId id="364" r:id="rId7"/>
    <p:sldId id="294" r:id="rId8"/>
    <p:sldId id="257" r:id="rId9"/>
    <p:sldId id="258" r:id="rId10"/>
    <p:sldId id="366" r:id="rId11"/>
    <p:sldId id="367" r:id="rId12"/>
    <p:sldId id="342" r:id="rId13"/>
    <p:sldId id="370" r:id="rId14"/>
    <p:sldId id="372" r:id="rId15"/>
    <p:sldId id="346" r:id="rId16"/>
    <p:sldId id="347" r:id="rId17"/>
    <p:sldId id="374" r:id="rId18"/>
    <p:sldId id="348" r:id="rId19"/>
    <p:sldId id="375" r:id="rId20"/>
    <p:sldId id="376" r:id="rId21"/>
    <p:sldId id="349" r:id="rId22"/>
    <p:sldId id="377" r:id="rId23"/>
    <p:sldId id="378" r:id="rId24"/>
    <p:sldId id="353" r:id="rId25"/>
    <p:sldId id="412" r:id="rId26"/>
    <p:sldId id="403" r:id="rId27"/>
    <p:sldId id="350" r:id="rId28"/>
    <p:sldId id="380" r:id="rId29"/>
    <p:sldId id="383" r:id="rId30"/>
    <p:sldId id="381" r:id="rId31"/>
    <p:sldId id="382" r:id="rId32"/>
    <p:sldId id="352" r:id="rId33"/>
    <p:sldId id="404" r:id="rId34"/>
    <p:sldId id="406" r:id="rId35"/>
    <p:sldId id="407" r:id="rId36"/>
    <p:sldId id="408" r:id="rId37"/>
    <p:sldId id="409" r:id="rId38"/>
    <p:sldId id="411" r:id="rId39"/>
    <p:sldId id="410" r:id="rId40"/>
    <p:sldId id="360" r:id="rId41"/>
    <p:sldId id="274" r:id="rId42"/>
    <p:sldId id="275" r:id="rId43"/>
    <p:sldId id="276" r:id="rId44"/>
    <p:sldId id="277" r:id="rId45"/>
    <p:sldId id="390" r:id="rId46"/>
    <p:sldId id="392" r:id="rId47"/>
    <p:sldId id="391" r:id="rId48"/>
    <p:sldId id="334" r:id="rId49"/>
    <p:sldId id="333" r:id="rId50"/>
    <p:sldId id="260" r:id="rId51"/>
    <p:sldId id="400" r:id="rId52"/>
    <p:sldId id="402" r:id="rId53"/>
    <p:sldId id="416" r:id="rId54"/>
    <p:sldId id="417" r:id="rId55"/>
    <p:sldId id="424" r:id="rId56"/>
    <p:sldId id="418" r:id="rId57"/>
    <p:sldId id="419" r:id="rId58"/>
    <p:sldId id="421" r:id="rId59"/>
    <p:sldId id="420" r:id="rId60"/>
    <p:sldId id="422" r:id="rId61"/>
    <p:sldId id="423" r:id="rId62"/>
    <p:sldId id="425" r:id="rId63"/>
    <p:sldId id="426" r:id="rId64"/>
    <p:sldId id="427" r:id="rId65"/>
    <p:sldId id="428" r:id="rId66"/>
    <p:sldId id="429" r:id="rId67"/>
    <p:sldId id="430" r:id="rId68"/>
    <p:sldId id="431" r:id="rId69"/>
    <p:sldId id="435" r:id="rId70"/>
    <p:sldId id="432" r:id="rId71"/>
    <p:sldId id="434" r:id="rId72"/>
    <p:sldId id="433" r:id="rId73"/>
    <p:sldId id="436" r:id="rId74"/>
    <p:sldId id="437" r:id="rId75"/>
    <p:sldId id="439" r:id="rId76"/>
    <p:sldId id="438" r:id="rId7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5832"/>
          <c:y val="7.1830099999999994E-2"/>
          <c:w val="0.73916800000000005"/>
          <c:h val="0.811343999999999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1"/>
                <c:pt idx="0">
                  <c:v>64.7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52-FF4B-93CD-CB9E9CA4D19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3E73D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2"/>
                <c:pt idx="1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52-FF4B-93CD-CB9E9CA4D19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3"/>
                <c:pt idx="2">
                  <c:v>90.1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52-FF4B-93CD-CB9E9CA4D19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3">
                  <c:v>92.5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52-FF4B-93CD-CB9E9CA4D1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Graphik"/>
              </a:defRPr>
            </a:pPr>
            <a:endParaRPr lang="en-I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60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0" u="none" strike="noStrike">
                    <a:solidFill>
                      <a:srgbClr val="000000"/>
                    </a:solidFill>
                    <a:latin typeface="Graphik"/>
                  </a:defRPr>
                </a:pPr>
                <a:r>
                  <a:rPr lang="en-US" sz="3400" b="0" i="0" u="none" strike="noStrike">
                    <a:solidFill>
                      <a:srgbClr val="000000"/>
                    </a:solidFill>
                    <a:latin typeface="Graphik"/>
                  </a:rPr>
                  <a:t>AUC ROC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IL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6959"/>
          <c:y val="4.2044199999999997E-2"/>
          <c:w val="0.75804099999999996"/>
          <c:h val="0.884345000000000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  <c:pt idx="4">
                  <c:v>PANDA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1"/>
                <c:pt idx="0">
                  <c:v>64.7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BD-9147-9345-443EB865ED4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3E73D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  <c:pt idx="4">
                  <c:v>PANDA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2"/>
                <c:pt idx="1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BD-9147-9345-443EB865ED4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  <c:pt idx="4">
                  <c:v>PANDA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3"/>
                <c:pt idx="2">
                  <c:v>90.1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BD-9147-9345-443EB865ED4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  <c:pt idx="4">
                  <c:v>PANDA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4"/>
                <c:pt idx="3">
                  <c:v>92.5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BD-9147-9345-443EB865ED4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Untitled 3</c:v>
                </c:pt>
              </c:strCache>
            </c:strRef>
          </c:tx>
          <c:spPr>
            <a:solidFill>
              <a:srgbClr val="82C76E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OC-SVM</c:v>
                </c:pt>
                <c:pt idx="1">
                  <c:v>DeepSVDD</c:v>
                </c:pt>
                <c:pt idx="2">
                  <c:v>RotNet</c:v>
                </c:pt>
                <c:pt idx="3">
                  <c:v>Pre-trained</c:v>
                </c:pt>
                <c:pt idx="4">
                  <c:v>PANDA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4">
                  <c:v>96.2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BD-9147-9345-443EB865E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Graphik"/>
              </a:defRPr>
            </a:pPr>
            <a:endParaRPr lang="en-IL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60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400" b="0" i="0" u="none" strike="noStrike">
                    <a:solidFill>
                      <a:srgbClr val="000000"/>
                    </a:solidFill>
                    <a:latin typeface="Graphik"/>
                  </a:defRPr>
                </a:pPr>
                <a:r>
                  <a:rPr lang="en-US" sz="3400" b="0" i="0" u="none" strike="noStrike">
                    <a:solidFill>
                      <a:srgbClr val="000000"/>
                    </a:solidFill>
                    <a:latin typeface="Graphik"/>
                  </a:rPr>
                  <a:t>AUC ROC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IL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63BF-6703-A9B6-F615-EB2017B8F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A8668-3FA2-9548-D7FE-A71F7C65A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6AFBA-EF2E-FCC9-42DF-54FE7C9B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58181-97C0-D3EA-17BA-98AA6FEA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297B9-8D5F-E5CB-F6B1-71840070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1505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F8BA-C084-B248-700B-7116429B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9D01A-A06B-97EA-0A97-376F2A9C5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39DA2-884E-8DD0-2487-8FCCE4545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2F609-57F1-5550-9450-6B2B453D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5B85-7DF1-C349-1CD9-70BFE76B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23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39A55-218C-C6F8-E45A-233003012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D573A-B49B-31EB-1710-ED5603D81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E69B6-0E63-2468-3299-D7E4FA60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8A23-A043-5DD9-A929-731A1BA7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256B8-3F03-3550-412E-478C195D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901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9600" y="1192324"/>
            <a:ext cx="10972801" cy="416307"/>
          </a:xfrm>
          <a:prstGeom prst="rect">
            <a:avLst/>
          </a:prstGeom>
        </p:spPr>
        <p:txBody>
          <a:bodyPr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pc="-22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5316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8D58-B4C1-CAB4-21B2-3ED9C783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DDDF-7719-157F-848E-18995378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1571-0491-428B-7C2C-64ADC3B0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0724-96C1-E697-8B92-28CD19D6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C560F-B3BA-D7FB-319F-2547FF64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8029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61A0-FC5D-71AC-6C21-ED04495A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B70B6-7092-1CC7-ED10-6D81F6FB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B406E-E41C-D1C3-E55C-11E6D937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B386-9A8D-BC38-F390-23013A2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F0C1D-C669-EE24-D525-6D9066FB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644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10D5-EF68-B3F7-3E59-62F439D1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026D4-D405-4113-707A-2F617BD3F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68655-A8A0-2286-5E4A-BA4F2D58C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1BD25-13F7-21E8-5ADA-788FCFEE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3A91F-61F3-65FF-68BF-F7F95F40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2326F-0B32-50F0-9047-6E8A1FFE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222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8149-D3CB-B7EF-D956-72DB9282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F4E8E-B09C-B0AB-F4EE-09EFB2944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11847-6389-126B-8BC0-9D01E6C5F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5F967-5D82-78BA-7107-4A82E9A70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0FE06-8298-4D90-6231-AFC44BC99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C61A4-6388-33D9-B561-FA1C0F42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F773A-903C-AEC4-102E-07DEB8C8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60ACB-E949-A667-EAD0-EC01C598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496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4E66-9D6D-A429-FDAB-0E32DA4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AD9ED-3FB9-36DC-5496-ECAA8AAC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038A1-4F2F-12C7-A5DB-AF587216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BF301-2461-2E54-AF0A-164C453E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747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79BD5-1A9B-F257-C59A-89BB5621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8B61B-68E0-D330-7E71-759F6AAE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EC08E-0DA2-6326-FDE7-6019A9AA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148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8711-39C2-C764-D3C3-8DFD1C89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7A49-AA8F-5089-A9E5-DC67004F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EAFA1-4A8A-86EF-7C4A-2DE65DC6C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76A1E-FA3D-1530-124F-5AE22890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FF601-C247-5C89-4E2F-DC2D6555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39023-DED0-AFB6-EE8F-7E980738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046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2735-D15E-B7AC-489F-12083D3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F9AB8-A7F5-9C76-0BC8-FC3C59A95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4A139-621A-9FAA-CE84-BF13A8B25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E3396-0063-399F-5EF3-B147579D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CB88B-FB7F-BED3-6A2E-17F79FE73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279E5-B665-BA75-C73A-9785FD5E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5649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3AF4B-E0AC-1976-37B0-F42518E5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74AF-6402-264B-4435-DC3607016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EEA4-7EF6-D98B-2E08-7B357E609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9BAFF-3A19-694F-A401-7B248555DF98}" type="datetimeFigureOut">
              <a:rPr lang="en-IL" smtClean="0"/>
              <a:t>19/06/2023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E7F8-9017-1416-B9F7-AC0B7321B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C7F5-D1A5-C776-CA15-D221E34E2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6D9ED-8F88-8E46-B391-B5E1F0A7D0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105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507B-DC11-32BE-6302-7658D1518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Applications of Representation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D211F-6EAC-F51C-1C34-89C8F5CE78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799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emi-Supervi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Standard Setting</a:t>
            </a:r>
            <a:endParaRPr dirty="0"/>
          </a:p>
        </p:txBody>
      </p:sp>
      <p:sp>
        <p:nvSpPr>
          <p:cNvPr id="169" name="Task: Detect if a new image is different from previously seen…"/>
          <p:cNvSpPr txBox="1">
            <a:spLocks noGrp="1"/>
          </p:cNvSpPr>
          <p:nvPr>
            <p:ph type="body" idx="1"/>
          </p:nvPr>
        </p:nvSpPr>
        <p:spPr>
          <a:xfrm>
            <a:off x="609600" y="1930400"/>
            <a:ext cx="1097428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Task: </a:t>
            </a:r>
            <a:r>
              <a:rPr dirty="0">
                <a:latin typeface="Canela Text Regular"/>
                <a:ea typeface="Canela Text Regular"/>
                <a:cs typeface="Canela Text Regular"/>
                <a:sym typeface="Canela Text Regular"/>
              </a:rPr>
              <a:t>Detect if a new </a:t>
            </a:r>
            <a:r>
              <a:rPr lang="en-US" dirty="0">
                <a:latin typeface="Canela Text Regular"/>
                <a:ea typeface="Canela Text Regular"/>
                <a:cs typeface="Canela Text Regular"/>
                <a:sym typeface="Canela Text Regular"/>
              </a:rPr>
              <a:t>sample</a:t>
            </a:r>
            <a:r>
              <a:rPr dirty="0">
                <a:latin typeface="Canela Text Regular"/>
                <a:ea typeface="Canela Text Regular"/>
                <a:cs typeface="Canela Text Regular"/>
                <a:sym typeface="Canela Text Regular"/>
              </a:rPr>
              <a:t> is different from previously seen</a:t>
            </a:r>
          </a:p>
          <a:p>
            <a:pPr>
              <a:lnSpc>
                <a:spcPct val="100000"/>
              </a:lnSpc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Training stage:</a:t>
            </a:r>
            <a:r>
              <a:rPr dirty="0"/>
              <a:t> Observe normal </a:t>
            </a:r>
            <a:r>
              <a:rPr lang="en-US" dirty="0"/>
              <a:t>samples</a:t>
            </a:r>
            <a:r>
              <a:rPr dirty="0"/>
              <a:t> and train model</a:t>
            </a:r>
          </a:p>
          <a:p>
            <a:pPr>
              <a:lnSpc>
                <a:spcPct val="100000"/>
              </a:lnSpc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Inference:</a:t>
            </a:r>
            <a:r>
              <a:rPr dirty="0"/>
              <a:t> Observe new </a:t>
            </a:r>
            <a:r>
              <a:rPr lang="en-US" dirty="0"/>
              <a:t>sample</a:t>
            </a:r>
            <a:r>
              <a:rPr dirty="0"/>
              <a:t> and decide:</a:t>
            </a:r>
          </a:p>
          <a:p>
            <a:pPr lvl="2">
              <a:lnSpc>
                <a:spcPct val="100000"/>
              </a:lnSpc>
              <a:buClr>
                <a:srgbClr val="000000"/>
              </a:buClr>
            </a:pPr>
            <a:r>
              <a:rPr dirty="0"/>
              <a:t>Similar to previously seen? - Normal</a:t>
            </a:r>
          </a:p>
          <a:p>
            <a:pPr lvl="2">
              <a:lnSpc>
                <a:spcPct val="100000"/>
              </a:lnSpc>
              <a:buClr>
                <a:srgbClr val="000000"/>
              </a:buClr>
            </a:pPr>
            <a:r>
              <a:rPr dirty="0"/>
              <a:t>New pattern? - </a:t>
            </a:r>
            <a:r>
              <a:rPr dirty="0">
                <a:solidFill>
                  <a:srgbClr val="DC2F21"/>
                </a:solidFill>
              </a:rPr>
              <a:t>Anomaly</a:t>
            </a:r>
          </a:p>
        </p:txBody>
      </p:sp>
      <p:pic>
        <p:nvPicPr>
          <p:cNvPr id="170" name="anomaly3.jpeg" descr="anomaly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61" y="3983449"/>
            <a:ext cx="5208459" cy="2238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191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lassical Anomaly De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Reformulating </a:t>
            </a:r>
            <a:r>
              <a:rPr dirty="0"/>
              <a:t>Anomaly Detection</a:t>
            </a:r>
            <a:r>
              <a:rPr lang="en-US" dirty="0"/>
              <a:t> as Density Estimation </a:t>
            </a:r>
            <a:endParaRPr dirty="0"/>
          </a:p>
        </p:txBody>
      </p:sp>
      <p:sp>
        <p:nvSpPr>
          <p:cNvPr id="173" name="Popular approach: approximate distribution of normal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ea typeface="Canela Text Bold"/>
                <a:cs typeface="Canela Text Bold"/>
                <a:sym typeface="Canela Text Bold"/>
              </a:rPr>
              <a:t>One definition of anomaly: sample that lies in a low-density region of space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Intuition: few samples are similar to the anomaly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Classifier</a:t>
            </a:r>
            <a:r>
              <a:rPr dirty="0"/>
              <a:t>:</a:t>
            </a:r>
          </a:p>
          <a:p>
            <a:pPr lvl="1">
              <a:lnSpc>
                <a:spcPct val="100000"/>
              </a:lnSpc>
            </a:pPr>
            <a:r>
              <a:rPr dirty="0"/>
              <a:t>Low probability</a:t>
            </a:r>
            <a:r>
              <a:rPr lang="en-US" dirty="0"/>
              <a:t> (p(x) &lt; </a:t>
            </a:r>
            <a:r>
              <a:rPr lang="en-US" dirty="0" err="1"/>
              <a:t>th</a:t>
            </a:r>
            <a:r>
              <a:rPr lang="en-US" dirty="0"/>
              <a:t>)</a:t>
            </a:r>
            <a:r>
              <a:rPr dirty="0"/>
              <a:t>: </a:t>
            </a:r>
            <a:r>
              <a:rPr dirty="0">
                <a:solidFill>
                  <a:srgbClr val="DC7E31"/>
                </a:solidFill>
              </a:rPr>
              <a:t>Anomaly</a:t>
            </a:r>
          </a:p>
          <a:p>
            <a:pPr lvl="1">
              <a:lnSpc>
                <a:spcPct val="100000"/>
              </a:lnSpc>
            </a:pPr>
            <a:r>
              <a:rPr dirty="0"/>
              <a:t>High probability</a:t>
            </a:r>
            <a:r>
              <a:rPr lang="en-US" dirty="0"/>
              <a:t> (p(x) &gt; </a:t>
            </a:r>
            <a:r>
              <a:rPr lang="en-US" dirty="0" err="1"/>
              <a:t>th</a:t>
            </a:r>
            <a:r>
              <a:rPr lang="en-US" dirty="0"/>
              <a:t>)</a:t>
            </a:r>
            <a:r>
              <a:rPr dirty="0"/>
              <a:t>: </a:t>
            </a:r>
            <a:r>
              <a:rPr dirty="0">
                <a:solidFill>
                  <a:srgbClr val="4EADEA"/>
                </a:solidFill>
              </a:rPr>
              <a:t>Normal</a:t>
            </a:r>
            <a:r>
              <a:rPr lang="en-IL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20" y="2879128"/>
            <a:ext cx="5760360" cy="2967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2183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 #1: Estimation is Hard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84974184-098F-1446-A59D-935F0D9B899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1" y="1993900"/>
            <a:ext cx="5557520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Estimation of probabilistic models from a small sample size is hard</a:t>
            </a:r>
          </a:p>
          <a:p>
            <a:pPr>
              <a:lnSpc>
                <a:spcPct val="100000"/>
              </a:lnSpc>
            </a:pPr>
            <a:r>
              <a:rPr lang="en-US" dirty="0"/>
              <a:t>A key objective of statistics</a:t>
            </a:r>
          </a:p>
          <a:p>
            <a:pPr>
              <a:lnSpc>
                <a:spcPct val="100000"/>
              </a:lnSpc>
            </a:pPr>
            <a:r>
              <a:rPr lang="en-US" dirty="0"/>
              <a:t>Particularly hard for high-dimensional, non compact data.</a:t>
            </a:r>
          </a:p>
          <a:p>
            <a:pPr>
              <a:lnSpc>
                <a:spcPct val="100000"/>
              </a:lnSpc>
            </a:pPr>
            <a:r>
              <a:rPr lang="en-US" dirty="0"/>
              <a:t>We have learned many methods…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1A402-A636-3647-BC3E-96E04D0E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691" y="2990500"/>
            <a:ext cx="4333875" cy="386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0BA67F-09F3-4741-8453-79542B37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36" y="5657850"/>
            <a:ext cx="142303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362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 #2: Representation Must Capture Interesting Variation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84974184-098F-1446-A59D-935F0D9B899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Consider a representation that contains two parts (c, u)</a:t>
            </a:r>
          </a:p>
          <a:p>
            <a:pPr>
              <a:lnSpc>
                <a:spcPct val="100000"/>
              </a:lnSpc>
            </a:pPr>
            <a:r>
              <a:rPr lang="en-US" dirty="0"/>
              <a:t>c is correlated with semantic anomalies, u is correlated with nuisance attributes</a:t>
            </a:r>
          </a:p>
          <a:p>
            <a:pPr>
              <a:lnSpc>
                <a:spcPct val="100000"/>
              </a:lnSpc>
            </a:pPr>
            <a:r>
              <a:rPr lang="en-US" dirty="0"/>
              <a:t>E.g. representations of production line images may have two parts: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c: presence of cracks and scratches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u: different orientation of camera, we consider this attribute as nuisance</a:t>
            </a:r>
          </a:p>
          <a:p>
            <a:pPr>
              <a:lnSpc>
                <a:spcPct val="100000"/>
              </a:lnSpc>
            </a:pPr>
            <a:r>
              <a:rPr lang="en-US" dirty="0"/>
              <a:t>An unusual value of u will trigger an anomaly, but is not semantically interesting</a:t>
            </a:r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4993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Out-of-Distribution Generalization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50566885-FF0D-624C-922C-A30D5F0DB31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Out-of-distribution generalization (OOD)</a:t>
            </a:r>
          </a:p>
          <a:p>
            <a:pPr>
              <a:lnSpc>
                <a:spcPct val="100000"/>
              </a:lnSpc>
            </a:pPr>
            <a:r>
              <a:rPr lang="en-US" dirty="0"/>
              <a:t>Idea: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train a classifier/autoencoder on normal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test time evaluate accuracy of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Assumption: model generalizes better on normal (in-distribution) data than on OOD</a:t>
            </a:r>
          </a:p>
        </p:txBody>
      </p:sp>
      <p:pic>
        <p:nvPicPr>
          <p:cNvPr id="8194" name="Picture 2" descr="The concept of Autoencoder-based Anomaly Detection/Segmentation: A)... |  Download Scientific Diagram">
            <a:extLst>
              <a:ext uri="{FF2B5EF4-FFF2-40B4-BE49-F238E27FC236}">
                <a16:creationId xmlns:a16="http://schemas.microsoft.com/office/drawing/2014/main" id="{1E67729E-C9CA-3349-B5F1-93F7E2C0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05" y="4350328"/>
            <a:ext cx="5397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8449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Most Deep AD Focus on Poor OOD Generalization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50566885-FF0D-624C-922C-A30D5F0DB31F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Deep learning methods famously generalize poorly out-of-distribution</a:t>
            </a:r>
          </a:p>
          <a:p>
            <a:pPr>
              <a:lnSpc>
                <a:spcPct val="100000"/>
              </a:lnSpc>
            </a:pPr>
            <a:r>
              <a:rPr lang="en-US" dirty="0"/>
              <a:t>Best case: classifier performs well in-distribution, poorly OOD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Limitation: deep networks don’t always generalize poorly OOD </a:t>
            </a:r>
          </a:p>
        </p:txBody>
      </p:sp>
      <p:pic>
        <p:nvPicPr>
          <p:cNvPr id="8196" name="Picture 4" descr="How is it so good ? (DALL-E Explained Pt. 2) - ML@B Blog">
            <a:extLst>
              <a:ext uri="{FF2B5EF4-FFF2-40B4-BE49-F238E27FC236}">
                <a16:creationId xmlns:a16="http://schemas.microsoft.com/office/drawing/2014/main" id="{3707BA99-FF10-364D-9996-40429319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02" y="3543300"/>
            <a:ext cx="8578543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138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Our Approach: Representation is All You Need</a:t>
            </a:r>
            <a:endParaRPr dirty="0"/>
          </a:p>
        </p:txBody>
      </p:sp>
      <p:sp>
        <p:nvSpPr>
          <p:cNvPr id="4" name="Non-paramertric density estimator…">
            <a:extLst>
              <a:ext uri="{FF2B5EF4-FFF2-40B4-BE49-F238E27FC236}">
                <a16:creationId xmlns:a16="http://schemas.microsoft.com/office/drawing/2014/main" id="{F477D4DB-C297-784C-833D-565FBB9F102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713346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Effective deep representation can overcome both classical limitations: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Density estimation is easier due to reduced dimension and dense</a:t>
            </a:r>
            <a:r>
              <a:rPr lang="he-IL" dirty="0" err="1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 support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More informative representation – more correlated to semantic anomalies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10244" name="Picture 4" descr="t-SNE plot of the penultimate layer feature space of ResNet50 trained... |  Download Scientific Diagram">
            <a:extLst>
              <a:ext uri="{FF2B5EF4-FFF2-40B4-BE49-F238E27FC236}">
                <a16:creationId xmlns:a16="http://schemas.microsoft.com/office/drawing/2014/main" id="{A804B977-6A6B-8045-B77A-ACC8E5E03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49" y="3556578"/>
            <a:ext cx="5397500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603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Which Representation Encoder?</a:t>
            </a:r>
            <a:endParaRPr dirty="0"/>
          </a:p>
        </p:txBody>
      </p:sp>
      <p:sp>
        <p:nvSpPr>
          <p:cNvPr id="4" name="Non-paramertric density estimator…">
            <a:extLst>
              <a:ext uri="{FF2B5EF4-FFF2-40B4-BE49-F238E27FC236}">
                <a16:creationId xmlns:a16="http://schemas.microsoft.com/office/drawing/2014/main" id="{F477D4DB-C297-784C-833D-565FBB9F102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Previous: self-supervised representations trained only on normal data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E.g. autoencoders, </a:t>
            </a:r>
            <a:r>
              <a:rPr lang="en-US" dirty="0" err="1">
                <a:solidFill>
                  <a:schemeClr val="tx1"/>
                </a:solidFill>
              </a:rPr>
              <a:t>rotnet</a:t>
            </a:r>
            <a:r>
              <a:rPr lang="en-US" dirty="0">
                <a:solidFill>
                  <a:schemeClr val="tx1"/>
                </a:solidFill>
              </a:rPr>
              <a:t>, contrastive learning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Missed opportunity - huge external resources exist e.g. ImageNet dataset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Our approach: use external (unrelated) data to pretrain</a:t>
            </a:r>
            <a:r>
              <a:rPr lang="he-IL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power</a:t>
            </a:r>
            <a:r>
              <a:rPr lang="he-IL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representation 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52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Experiment #1: Deep Nearest Neighbors</a:t>
            </a:r>
            <a:endParaRPr dirty="0"/>
          </a:p>
        </p:txBody>
      </p:sp>
      <p:sp>
        <p:nvSpPr>
          <p:cNvPr id="10" name="Non-paramertric density estimator…">
            <a:extLst>
              <a:ext uri="{FF2B5EF4-FFF2-40B4-BE49-F238E27FC236}">
                <a16:creationId xmlns:a16="http://schemas.microsoft.com/office/drawing/2014/main" id="{626CD683-F27C-B54B-B482-359E65CA626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How powerful are deep representations coupled with trivial density estimation?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Extracted deep representation from each image using a ResNet trained on </a:t>
            </a:r>
            <a:r>
              <a:rPr lang="en-US" dirty="0" err="1">
                <a:solidFill>
                  <a:schemeClr val="tx1"/>
                </a:solidFill>
              </a:rPr>
              <a:t>Imagenet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Scored each test image by the distance to the </a:t>
            </a:r>
            <a:r>
              <a:rPr lang="en-US" dirty="0" err="1">
                <a:solidFill>
                  <a:schemeClr val="tx1"/>
                </a:solidFill>
              </a:rPr>
              <a:t>kNN</a:t>
            </a:r>
            <a:r>
              <a:rPr lang="en-US" dirty="0">
                <a:solidFill>
                  <a:schemeClr val="tx1"/>
                </a:solidFill>
              </a:rPr>
              <a:t> in the training set in feature space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11" name="Picture 2" descr="Picture 2">
            <a:extLst>
              <a:ext uri="{FF2B5EF4-FFF2-40B4-BE49-F238E27FC236}">
                <a16:creationId xmlns:a16="http://schemas.microsoft.com/office/drawing/2014/main" id="{B57B59C6-A307-AE49-A3D3-319BA327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9" y="4114800"/>
            <a:ext cx="5760360" cy="2967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03767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Experiment #1: Results</a:t>
            </a:r>
            <a:endParaRPr dirty="0"/>
          </a:p>
        </p:txBody>
      </p:sp>
      <p:sp>
        <p:nvSpPr>
          <p:cNvPr id="10" name="Non-paramertric density estimator…">
            <a:extLst>
              <a:ext uri="{FF2B5EF4-FFF2-40B4-BE49-F238E27FC236}">
                <a16:creationId xmlns:a16="http://schemas.microsoft.com/office/drawing/2014/main" id="{626CD683-F27C-B54B-B482-359E65CA626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DN2 achieves better results that much more complex SOTA methods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Representation quality is more important than the statistical model 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5" name="2D Stacked Column Chart">
            <a:extLst>
              <a:ext uri="{FF2B5EF4-FFF2-40B4-BE49-F238E27FC236}">
                <a16:creationId xmlns:a16="http://schemas.microsoft.com/office/drawing/2014/main" id="{D3849B7A-5EF8-0046-BFDA-C2F8F10027E8}"/>
              </a:ext>
            </a:extLst>
          </p:cNvPr>
          <p:cNvGraphicFramePr/>
          <p:nvPr/>
        </p:nvGraphicFramePr>
        <p:xfrm>
          <a:off x="4187213" y="4011110"/>
          <a:ext cx="3817574" cy="254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40269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DB90-8E6C-5A80-7B2B-88DD1622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61AD-5545-2A07-8640-623FB6DA3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One of the most immediate applications is retrieval</a:t>
            </a:r>
          </a:p>
          <a:p>
            <a:r>
              <a:rPr lang="en-IL" dirty="0"/>
              <a:t>Given image x, find the K most similar images in dataset D</a:t>
            </a:r>
          </a:p>
          <a:p>
            <a:r>
              <a:rPr lang="en-IL" dirty="0"/>
              <a:t>Poorly defined, similar according to which attribute? </a:t>
            </a:r>
          </a:p>
        </p:txBody>
      </p:sp>
      <p:pic>
        <p:nvPicPr>
          <p:cNvPr id="1026" name="Picture 2" descr="AI Visual Similarity | DAM Software | MerlinOne">
            <a:extLst>
              <a:ext uri="{FF2B5EF4-FFF2-40B4-BE49-F238E27FC236}">
                <a16:creationId xmlns:a16="http://schemas.microsoft.com/office/drawing/2014/main" id="{1F391393-3564-A93B-B15A-46018013F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91"/>
          <a:stretch/>
        </p:blipFill>
        <p:spPr bwMode="auto">
          <a:xfrm>
            <a:off x="487680" y="3768166"/>
            <a:ext cx="11216640" cy="215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26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Experiment #1: Generality Across Datasets</a:t>
            </a:r>
            <a:endParaRPr dirty="0"/>
          </a:p>
        </p:txBody>
      </p:sp>
      <p:sp>
        <p:nvSpPr>
          <p:cNvPr id="10" name="Non-paramertric density estimator…">
            <a:extLst>
              <a:ext uri="{FF2B5EF4-FFF2-40B4-BE49-F238E27FC236}">
                <a16:creationId xmlns:a16="http://schemas.microsoft.com/office/drawing/2014/main" id="{626CD683-F27C-B54B-B482-359E65CA626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972800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ImageNet-pretrained feature encoders generalize well across many image datasets</a:t>
            </a:r>
            <a:endParaRPr lang="he-IL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We could even use it to segments foreign language into words (Fuchs et al., Interspeech’22) 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8447D0AF-E66A-0948-B9EE-6E1932E2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3708454"/>
            <a:ext cx="5697320" cy="2702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28786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Experiment #2: Deep Anomaly Segmentation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E8758FDC-FB80-0E44-97E0-D1435D02739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Task: label all image pixels as normal or anomalous 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Google Shape;503;gdb05a064fe_0_1">
            <a:extLst>
              <a:ext uri="{FF2B5EF4-FFF2-40B4-BE49-F238E27FC236}">
                <a16:creationId xmlns:a16="http://schemas.microsoft.com/office/drawing/2014/main" id="{BD8F8657-F8AD-8E45-AD3A-4BD07F66E4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10559" y="2753360"/>
            <a:ext cx="4818929" cy="33884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F1E5A-869F-1049-AE5B-59D2D9E8858D}"/>
              </a:ext>
            </a:extLst>
          </p:cNvPr>
          <p:cNvSpPr txBox="1"/>
          <p:nvPr/>
        </p:nvSpPr>
        <p:spPr>
          <a:xfrm>
            <a:off x="2517688" y="6394295"/>
            <a:ext cx="6836376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Cohen, and Hoshen. Sub-image anomaly detection with deep pyramid, 2020</a:t>
            </a:r>
            <a:endParaRPr lang="en-IL" sz="1500" dirty="0"/>
          </a:p>
        </p:txBody>
      </p:sp>
    </p:spTree>
    <p:extLst>
      <p:ext uri="{BB962C8B-B14F-4D97-AF65-F5344CB8AC3E}">
        <p14:creationId xmlns:p14="http://schemas.microsoft.com/office/powerpoint/2010/main" val="246451528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Experiment #2: Deep Anomaly Segmentation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E8758FDC-FB80-0E44-97E0-D1435D02739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1" y="1993900"/>
            <a:ext cx="8107680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Method: same as DN2, but a representation is extracted for every pixel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We named the method SPADE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Per-pixel features extracted by concatenating different later activations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Encoder is pretrained on ImageNet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</a:rPr>
              <a:t>kNN</a:t>
            </a:r>
            <a:r>
              <a:rPr lang="en-US" dirty="0">
                <a:solidFill>
                  <a:schemeClr val="tx1"/>
                </a:solidFill>
              </a:rPr>
              <a:t> is performed vs. all the pixel representations in the train set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Google Shape;494;gdd65218388_5_10">
            <a:extLst>
              <a:ext uri="{FF2B5EF4-FFF2-40B4-BE49-F238E27FC236}">
                <a16:creationId xmlns:a16="http://schemas.microsoft.com/office/drawing/2014/main" id="{30728873-2952-1741-A36D-E572935CEA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24555" y="2130137"/>
            <a:ext cx="2767446" cy="453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9011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Experiment #2: SPADE Results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E8758FDC-FB80-0E44-97E0-D1435D02739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SPADE performed much better than previous work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True both for image and pixel level on the </a:t>
            </a:r>
            <a:r>
              <a:rPr lang="en-US" dirty="0" err="1">
                <a:solidFill>
                  <a:schemeClr val="tx1"/>
                </a:solidFill>
              </a:rPr>
              <a:t>MVTec</a:t>
            </a:r>
            <a:r>
              <a:rPr lang="en-US" dirty="0">
                <a:solidFill>
                  <a:schemeClr val="tx1"/>
                </a:solidFill>
              </a:rPr>
              <a:t> datasets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</a:rPr>
              <a:t>Followup</a:t>
            </a:r>
            <a:r>
              <a:rPr lang="en-US" dirty="0">
                <a:solidFill>
                  <a:schemeClr val="tx1"/>
                </a:solidFill>
              </a:rPr>
              <a:t> method </a:t>
            </a:r>
            <a:r>
              <a:rPr lang="en-US" dirty="0" err="1">
                <a:solidFill>
                  <a:schemeClr val="tx1"/>
                </a:solidFill>
              </a:rPr>
              <a:t>PatchCore</a:t>
            </a:r>
            <a:r>
              <a:rPr lang="en-US" dirty="0">
                <a:solidFill>
                  <a:schemeClr val="tx1"/>
                </a:solidFill>
              </a:rPr>
              <a:t> virtually solves the dataset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6D4A7-F92B-E94B-9FE1-5DF6E382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33"/>
          <a:stretch/>
        </p:blipFill>
        <p:spPr>
          <a:xfrm>
            <a:off x="2001520" y="3668441"/>
            <a:ext cx="7579592" cy="29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9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Best Representation is Not Always Deep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F7CD60FB-FA19-FD45-8FB9-E968BBC06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302804"/>
            <a:ext cx="1097428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We found that simple handcrafted representations are sometimes </a:t>
            </a:r>
            <a:r>
              <a:rPr lang="en-US" dirty="0" err="1">
                <a:latin typeface="Canela Text Bold"/>
                <a:sym typeface="Canela Text Bold"/>
              </a:rPr>
              <a:t>SoTA</a:t>
            </a:r>
            <a:r>
              <a:rPr lang="en-US" dirty="0">
                <a:latin typeface="Canela Text Bold"/>
                <a:sym typeface="Canela Text Bold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Time series: random projection features of each window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3D point clouds: classical rotation-preserving features (e.g. FPFH)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Tabular data: raw data (deep or handcrafted features did not improve – when no prior)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A02E6-52E8-E511-D5BA-98A626DA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55" y="3902496"/>
            <a:ext cx="5019676" cy="2339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AC041-F19C-7EC3-5171-E90141B1E375}"/>
              </a:ext>
            </a:extLst>
          </p:cNvPr>
          <p:cNvSpPr txBox="1"/>
          <p:nvPr/>
        </p:nvSpPr>
        <p:spPr>
          <a:xfrm>
            <a:off x="416936" y="4166244"/>
            <a:ext cx="5994400" cy="19902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 Empirical Investigation of 3D Anomaly Detection and Segmentation, Horwitz and Hoshen, 2022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Anomaly Detection by Cumulative Radon Features,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Tzachor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Hoshen, 2022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Perspective Paper, Anomaly Detection Requires Better Representations, </a:t>
            </a:r>
            <a:r>
              <a:rPr lang="en-IL" dirty="0">
                <a:solidFill>
                  <a:schemeClr val="accent3">
                    <a:lumMod val="75000"/>
                  </a:schemeClr>
                </a:solidFill>
              </a:rPr>
              <a:t>Reiss, Cohen, Horwitz, Abutbul, Hoshen, </a:t>
            </a:r>
            <a:r>
              <a:rPr lang="en-IL" dirty="0">
                <a:solidFill>
                  <a:schemeClr val="accent3">
                    <a:lumMod val="75000"/>
                  </a:schemeClr>
                </a:solidFill>
                <a:latin typeface="Canela Text Regular"/>
                <a:ea typeface="Canela Text Regular"/>
                <a:cs typeface="Canela Text Regular"/>
                <a:sym typeface="Canela Text Regular"/>
              </a:rPr>
              <a:t>ECCVW 2022 </a:t>
            </a:r>
          </a:p>
        </p:txBody>
      </p:sp>
    </p:spTree>
    <p:extLst>
      <p:ext uri="{BB962C8B-B14F-4D97-AF65-F5344CB8AC3E}">
        <p14:creationId xmlns:p14="http://schemas.microsoft.com/office/powerpoint/2010/main" val="33846983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Story So Far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D4DC7AFD-FC15-A94E-94D6-A4699A05C86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Anomaly detection requires a representation such that: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PDF of normal data is </a:t>
            </a:r>
            <a:r>
              <a:rPr lang="en-US" dirty="0">
                <a:highlight>
                  <a:srgbClr val="00FF00"/>
                </a:highlight>
              </a:rPr>
              <a:t>easy to estimate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ighlight>
                  <a:srgbClr val="808000"/>
                </a:highlight>
              </a:rPr>
              <a:t>Small overlap</a:t>
            </a:r>
            <a:r>
              <a:rPr lang="en-US" dirty="0"/>
              <a:t> between PDFs of normal and unknown anomaly distributions</a:t>
            </a:r>
          </a:p>
          <a:p>
            <a:pPr>
              <a:lnSpc>
                <a:spcPct val="100000"/>
              </a:lnSpc>
            </a:pPr>
            <a:r>
              <a:rPr lang="en-US" dirty="0"/>
              <a:t>This </a:t>
            </a:r>
            <a:r>
              <a:rPr lang="en-US" i="1" dirty="0"/>
              <a:t>might</a:t>
            </a:r>
            <a:r>
              <a:rPr lang="en-US" dirty="0"/>
              <a:t> be impossible in the adversarial case</a:t>
            </a:r>
          </a:p>
          <a:p>
            <a:pPr>
              <a:lnSpc>
                <a:spcPct val="100000"/>
              </a:lnSpc>
            </a:pPr>
            <a:r>
              <a:rPr lang="en-US" dirty="0"/>
              <a:t>In some important settings (presented here), a good representation may be </a:t>
            </a:r>
            <a:r>
              <a:rPr lang="en-US" i="1" dirty="0"/>
              <a:t>guessed</a:t>
            </a:r>
          </a:p>
        </p:txBody>
      </p:sp>
    </p:spTree>
    <p:extLst>
      <p:ext uri="{BB962C8B-B14F-4D97-AF65-F5344CB8AC3E}">
        <p14:creationId xmlns:p14="http://schemas.microsoft.com/office/powerpoint/2010/main" val="33550189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Desiderata for Anomaly Detection Methods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D4DC7AFD-FC15-A94E-94D6-A4699A05C86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 marL="371475" indent="-37147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Should be able to use </a:t>
            </a:r>
            <a:r>
              <a:rPr lang="en-US" dirty="0">
                <a:highlight>
                  <a:srgbClr val="00FF00"/>
                </a:highlight>
              </a:rPr>
              <a:t>all available data</a:t>
            </a:r>
            <a:r>
              <a:rPr lang="en-US" dirty="0"/>
              <a:t> i.e., external and normal training data</a:t>
            </a:r>
          </a:p>
          <a:p>
            <a:pPr marL="371475" indent="-37147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Should be </a:t>
            </a:r>
            <a:r>
              <a:rPr lang="en-US" dirty="0">
                <a:highlight>
                  <a:srgbClr val="FFFF00"/>
                </a:highlight>
              </a:rPr>
              <a:t>interpretable</a:t>
            </a:r>
          </a:p>
          <a:p>
            <a:pPr marL="371475" indent="-37147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Should be able to </a:t>
            </a:r>
            <a:r>
              <a:rPr lang="en-US" dirty="0">
                <a:highlight>
                  <a:srgbClr val="00FFFF"/>
                </a:highlight>
              </a:rPr>
              <a:t>use guidance to resolve ambiguity</a:t>
            </a:r>
            <a:endParaRPr lang="en-US" dirty="0"/>
          </a:p>
          <a:p>
            <a:pPr marL="371475" indent="-37147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Should extend to </a:t>
            </a:r>
            <a:r>
              <a:rPr lang="en-US" dirty="0">
                <a:highlight>
                  <a:srgbClr val="C0C0C0"/>
                </a:highlight>
              </a:rPr>
              <a:t>all data modalities</a:t>
            </a:r>
          </a:p>
        </p:txBody>
      </p:sp>
    </p:spTree>
    <p:extLst>
      <p:ext uri="{BB962C8B-B14F-4D97-AF65-F5344CB8AC3E}">
        <p14:creationId xmlns:p14="http://schemas.microsoft.com/office/powerpoint/2010/main" val="315722914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Desideratum 1: Combining External and Internal Data</a:t>
            </a:r>
            <a:endParaRPr dirty="0"/>
          </a:p>
        </p:txBody>
      </p:sp>
      <p:sp>
        <p:nvSpPr>
          <p:cNvPr id="3" name="Non-paramertric density estimator…">
            <a:extLst>
              <a:ext uri="{FF2B5EF4-FFF2-40B4-BE49-F238E27FC236}">
                <a16:creationId xmlns:a16="http://schemas.microsoft.com/office/drawing/2014/main" id="{D4DC7AFD-FC15-A94E-94D6-A4699A05C86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09600" y="1993900"/>
            <a:ext cx="10695709" cy="424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Anomalies are unexpected and not known at training time, but normal data are!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Previous </a:t>
            </a:r>
            <a:r>
              <a:rPr lang="en-US" dirty="0" err="1">
                <a:solidFill>
                  <a:schemeClr val="tx1"/>
                </a:solidFill>
              </a:rPr>
              <a:t>SoTA</a:t>
            </a:r>
            <a:r>
              <a:rPr lang="en-US" dirty="0">
                <a:solidFill>
                  <a:schemeClr val="tx1"/>
                </a:solidFill>
              </a:rPr>
              <a:t>: self-supervised training on normal training set only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Our experiments: externally pretrained encoders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Our challenge: can we combine pretraining with self-supervised adaptation?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201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ANDA  - Pre-trained ANomaly Detection Adap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1133856">
              <a:defRPr sz="7812" spc="-78"/>
            </a:pPr>
            <a:r>
              <a:rPr sz="4000" dirty="0">
                <a:solidFill>
                  <a:srgbClr val="82C76E"/>
                </a:solidFill>
              </a:rPr>
              <a:t>PANDA</a:t>
            </a:r>
            <a:r>
              <a:rPr sz="4000" dirty="0"/>
              <a:t>  - </a:t>
            </a:r>
            <a:r>
              <a:rPr sz="4000" dirty="0">
                <a:solidFill>
                  <a:srgbClr val="82C76E"/>
                </a:solidFill>
              </a:rPr>
              <a:t>P</a:t>
            </a:r>
            <a:r>
              <a:rPr sz="4000" dirty="0">
                <a:latin typeface="Canela Regular"/>
                <a:ea typeface="Canela Regular"/>
                <a:cs typeface="Canela Regular"/>
                <a:sym typeface="Canela Regular"/>
              </a:rPr>
              <a:t>re-trained </a:t>
            </a:r>
            <a:r>
              <a:rPr sz="4000" dirty="0" err="1">
                <a:solidFill>
                  <a:srgbClr val="82C76E"/>
                </a:solidFill>
              </a:rPr>
              <a:t>AN</a:t>
            </a:r>
            <a:r>
              <a:rPr sz="4000" dirty="0" err="1">
                <a:latin typeface="Canela Regular"/>
                <a:ea typeface="Canela Regular"/>
                <a:cs typeface="Canela Regular"/>
                <a:sym typeface="Canela Regular"/>
              </a:rPr>
              <a:t>omaly</a:t>
            </a:r>
            <a:r>
              <a:rPr sz="4000" dirty="0">
                <a:latin typeface="Canela Regular"/>
                <a:ea typeface="Canela Regular"/>
                <a:cs typeface="Canela Regular"/>
                <a:sym typeface="Canela Regular"/>
              </a:rPr>
              <a:t> </a:t>
            </a:r>
            <a:r>
              <a:rPr sz="4000" dirty="0">
                <a:solidFill>
                  <a:srgbClr val="82C76E"/>
                </a:solidFill>
              </a:rPr>
              <a:t>D</a:t>
            </a:r>
            <a:r>
              <a:rPr sz="4000" dirty="0">
                <a:latin typeface="Canela Regular"/>
                <a:ea typeface="Canela Regular"/>
                <a:cs typeface="Canela Regular"/>
                <a:sym typeface="Canela Regular"/>
              </a:rPr>
              <a:t>etection </a:t>
            </a:r>
            <a:r>
              <a:rPr sz="4000" dirty="0">
                <a:solidFill>
                  <a:srgbClr val="82C76E"/>
                </a:solidFill>
              </a:rPr>
              <a:t>A</a:t>
            </a:r>
            <a:r>
              <a:rPr sz="4000" dirty="0">
                <a:latin typeface="Canela Regular"/>
                <a:ea typeface="Canela Regular"/>
                <a:cs typeface="Canela Regular"/>
                <a:sym typeface="Canela Regular"/>
              </a:rPr>
              <a:t>daptation</a:t>
            </a:r>
          </a:p>
        </p:txBody>
      </p:sp>
      <p:sp>
        <p:nvSpPr>
          <p:cNvPr id="230" name="Fine-tune pre-trained ResNet features using the compactness criterion…"/>
          <p:cNvSpPr txBox="1">
            <a:spLocks noGrp="1"/>
          </p:cNvSpPr>
          <p:nvPr>
            <p:ph type="body" idx="1"/>
          </p:nvPr>
        </p:nvSpPr>
        <p:spPr>
          <a:xfrm>
            <a:off x="608856" y="1415623"/>
            <a:ext cx="10974289" cy="4241801"/>
          </a:xfrm>
          <a:prstGeom prst="rect">
            <a:avLst/>
          </a:prstGeom>
        </p:spPr>
        <p:txBody>
          <a:bodyPr/>
          <a:lstStyle/>
          <a:p>
            <a:pPr marL="482600" indent="-482600">
              <a:lnSpc>
                <a:spcPct val="100000"/>
              </a:lnSpc>
              <a:buClr>
                <a:srgbClr val="000000"/>
              </a:buClr>
              <a:buSzPct val="100000"/>
              <a:buAutoNum type="arabicPeriod"/>
            </a:pPr>
            <a:r>
              <a:rPr lang="en-US" dirty="0"/>
              <a:t>Pretrain representation encoder on an external large-scale dataset (ImageNet)</a:t>
            </a:r>
          </a:p>
          <a:p>
            <a:pPr marL="482600" indent="-482600">
              <a:lnSpc>
                <a:spcPct val="100000"/>
              </a:lnSpc>
              <a:buClr>
                <a:srgbClr val="000000"/>
              </a:buClr>
              <a:buSzPct val="100000"/>
              <a:buAutoNum type="arabicPeriod"/>
            </a:pPr>
            <a:r>
              <a:rPr dirty="0"/>
              <a:t>Fine-tune pre-trained ResNet features using the compactness criterion</a:t>
            </a:r>
          </a:p>
          <a:p>
            <a:pPr marL="482600" indent="-482600">
              <a:lnSpc>
                <a:spcPct val="100000"/>
              </a:lnSpc>
              <a:buClr>
                <a:srgbClr val="000000"/>
              </a:buClr>
              <a:buSzPct val="100000"/>
              <a:buAutoNum type="arabicPeriod"/>
            </a:pPr>
            <a:r>
              <a:rPr lang="en-US" dirty="0"/>
              <a:t>Use </a:t>
            </a:r>
            <a:r>
              <a:rPr lang="en-US" dirty="0" err="1"/>
              <a:t>kNN</a:t>
            </a:r>
            <a:r>
              <a:rPr lang="en-US" dirty="0"/>
              <a:t> scoring on the representations as before</a:t>
            </a:r>
            <a:endParaRPr dirty="0"/>
          </a:p>
        </p:txBody>
      </p:sp>
      <p:pic>
        <p:nvPicPr>
          <p:cNvPr id="231" name="Method_diagram.png" descr="Method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786" y="3229357"/>
            <a:ext cx="5173739" cy="307119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5F4DB-69D5-1548-959B-FD7CE445B4F7}"/>
              </a:ext>
            </a:extLst>
          </p:cNvPr>
          <p:cNvSpPr txBox="1"/>
          <p:nvPr/>
        </p:nvSpPr>
        <p:spPr>
          <a:xfrm>
            <a:off x="664175" y="6499314"/>
            <a:ext cx="10972800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Reiss, Cohen, Bergman, Hoshen, Panda: Adapting pretrained features for anomaly detection and segmentation, </a:t>
            </a:r>
            <a:r>
              <a:rPr lang="en-US" sz="1500" i="1" dirty="0">
                <a:solidFill>
                  <a:srgbClr val="222222"/>
                </a:solidFill>
                <a:latin typeface="Arial" panose="020B0604020202020204" pitchFamily="34" charset="0"/>
              </a:rPr>
              <a:t>CVPR 2021</a:t>
            </a:r>
            <a:endParaRPr lang="en-IL" sz="1500" dirty="0"/>
          </a:p>
        </p:txBody>
      </p:sp>
    </p:spTree>
    <p:extLst>
      <p:ext uri="{BB962C8B-B14F-4D97-AF65-F5344CB8AC3E}">
        <p14:creationId xmlns:p14="http://schemas.microsoft.com/office/powerpoint/2010/main" val="132890386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re-trained One-Class Classification (OCC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Adapting </a:t>
            </a:r>
            <a:r>
              <a:rPr dirty="0"/>
              <a:t>Pre-trained </a:t>
            </a:r>
            <a:r>
              <a:rPr lang="en-US" dirty="0"/>
              <a:t>Features</a:t>
            </a:r>
            <a:endParaRPr dirty="0"/>
          </a:p>
        </p:txBody>
      </p:sp>
      <p:sp>
        <p:nvSpPr>
          <p:cNvPr id="215" name="Compactness criterion for fine-tuning features…"/>
          <p:cNvSpPr txBox="1">
            <a:spLocks noGrp="1"/>
          </p:cNvSpPr>
          <p:nvPr>
            <p:ph type="body" idx="1"/>
          </p:nvPr>
        </p:nvSpPr>
        <p:spPr>
          <a:xfrm>
            <a:off x="608856" y="1760048"/>
            <a:ext cx="1097428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Compactness criterion for fine-tuning features</a:t>
            </a: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 marL="0" indent="0">
              <a:lnSpc>
                <a:spcPct val="100000"/>
              </a:lnSpc>
              <a:buNone/>
              <a:defRPr sz="6400"/>
            </a:pPr>
            <a:endParaRPr dirty="0"/>
          </a:p>
          <a:p>
            <a:pPr marL="114300" indent="-114300" defTabSz="457200">
              <a:lnSpc>
                <a:spcPct val="100000"/>
              </a:lnSpc>
              <a:spcBef>
                <a:spcPts val="500"/>
              </a:spcBef>
              <a:buSzPct val="100000"/>
              <a:buFont typeface="Arial"/>
            </a:pPr>
            <a:r>
              <a:rPr dirty="0"/>
              <a:t>  Will this not collapse to a singular point? Catastrophic collapse?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774747" y="2340667"/>
            <a:ext cx="9200526" cy="1351106"/>
            <a:chOff x="0" y="0"/>
            <a:chExt cx="20100322" cy="3315480"/>
          </a:xfrm>
        </p:grpSpPr>
        <p:pic>
          <p:nvPicPr>
            <p:cNvPr id="216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672"/>
              <a:ext cx="9986167" cy="2288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Right Arrow 6"/>
            <p:cNvSpPr/>
            <p:nvPr/>
          </p:nvSpPr>
          <p:spPr>
            <a:xfrm>
              <a:off x="15314079" y="810912"/>
              <a:ext cx="1738582" cy="1693670"/>
            </a:xfrm>
            <a:prstGeom prst="rightArrow">
              <a:avLst>
                <a:gd name="adj1" fmla="val 50000"/>
                <a:gd name="adj2" fmla="val 42966"/>
              </a:avLst>
            </a:prstGeom>
            <a:solidFill>
              <a:srgbClr val="4472C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pic>
          <p:nvPicPr>
            <p:cNvPr id="218" name="Picture 5" descr="Picture 5"/>
            <p:cNvPicPr>
              <a:picLocks noChangeAspect="1"/>
            </p:cNvPicPr>
            <p:nvPr/>
          </p:nvPicPr>
          <p:blipFill>
            <a:blip r:embed="rId3"/>
            <a:srcRect l="12078" t="7615" r="15760" b="57030"/>
            <a:stretch>
              <a:fillRect/>
            </a:stretch>
          </p:blipFill>
          <p:spPr>
            <a:xfrm>
              <a:off x="11502512" y="0"/>
              <a:ext cx="3597151" cy="3315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Picture 4" descr="Picture 4"/>
            <p:cNvPicPr>
              <a:picLocks noChangeAspect="1"/>
            </p:cNvPicPr>
            <p:nvPr/>
          </p:nvPicPr>
          <p:blipFill>
            <a:blip r:embed="rId3"/>
            <a:srcRect l="15861" t="60645" r="19949" b="9494"/>
            <a:stretch>
              <a:fillRect/>
            </a:stretch>
          </p:blipFill>
          <p:spPr>
            <a:xfrm>
              <a:off x="17268973" y="734621"/>
              <a:ext cx="2831350" cy="247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4" name="Group"/>
          <p:cNvGrpSpPr/>
          <p:nvPr/>
        </p:nvGrpSpPr>
        <p:grpSpPr>
          <a:xfrm>
            <a:off x="4340690" y="5024185"/>
            <a:ext cx="3243396" cy="1657741"/>
            <a:chOff x="0" y="0"/>
            <a:chExt cx="6486789" cy="3315480"/>
          </a:xfrm>
        </p:grpSpPr>
        <p:sp>
          <p:nvSpPr>
            <p:cNvPr id="221" name="Right Arrow 6"/>
            <p:cNvSpPr/>
            <p:nvPr/>
          </p:nvSpPr>
          <p:spPr>
            <a:xfrm>
              <a:off x="3811566" y="810912"/>
              <a:ext cx="1738582" cy="1693671"/>
            </a:xfrm>
            <a:prstGeom prst="rightArrow">
              <a:avLst>
                <a:gd name="adj1" fmla="val 50000"/>
                <a:gd name="adj2" fmla="val 42966"/>
              </a:avLst>
            </a:prstGeom>
            <a:solidFill>
              <a:srgbClr val="4472C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pic>
          <p:nvPicPr>
            <p:cNvPr id="222" name="Picture 5" descr="Picture 5"/>
            <p:cNvPicPr>
              <a:picLocks noChangeAspect="1"/>
            </p:cNvPicPr>
            <p:nvPr/>
          </p:nvPicPr>
          <p:blipFill>
            <a:blip r:embed="rId3"/>
            <a:srcRect l="12078" t="7615" r="15760" b="57030"/>
            <a:stretch>
              <a:fillRect/>
            </a:stretch>
          </p:blipFill>
          <p:spPr>
            <a:xfrm>
              <a:off x="0" y="0"/>
              <a:ext cx="3597150" cy="3315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Oval 9"/>
            <p:cNvSpPr/>
            <p:nvPr/>
          </p:nvSpPr>
          <p:spPr>
            <a:xfrm>
              <a:off x="6331021" y="1608792"/>
              <a:ext cx="155769" cy="97911"/>
            </a:xfrm>
            <a:prstGeom prst="ellipse">
              <a:avLst/>
            </a:prstGeom>
            <a:solidFill>
              <a:srgbClr val="4472C4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defTabSz="4572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30079302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0A5B-BB14-CFB6-AB16-97A181FE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Semantic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BDE87-4561-6850-3F3F-D7CE9469A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have already tackled this issue, two options:</a:t>
            </a:r>
          </a:p>
          <a:p>
            <a:pPr lvl="1"/>
            <a:r>
              <a:rPr lang="en-IL" dirty="0"/>
              <a:t>Use supervision on labelled similar images</a:t>
            </a:r>
          </a:p>
          <a:p>
            <a:pPr lvl="1"/>
            <a:r>
              <a:rPr lang="en-IL" dirty="0"/>
              <a:t>Use generative augmentation to tell us which attributes don’t count</a:t>
            </a:r>
          </a:p>
          <a:p>
            <a:r>
              <a:rPr lang="en-IL" dirty="0"/>
              <a:t>Method from previous weeks learn image to representation encoder</a:t>
            </a:r>
          </a:p>
        </p:txBody>
      </p:sp>
      <p:pic>
        <p:nvPicPr>
          <p:cNvPr id="2050" name="Picture 2" descr="A Complete Guide to Data Augmentation | DataCamp">
            <a:extLst>
              <a:ext uri="{FF2B5EF4-FFF2-40B4-BE49-F238E27FC236}">
                <a16:creationId xmlns:a16="http://schemas.microsoft.com/office/drawing/2014/main" id="{F49A6904-7E67-AB90-04B1-4A2613691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7" b="34963"/>
          <a:stretch/>
        </p:blipFill>
        <p:spPr bwMode="auto">
          <a:xfrm>
            <a:off x="279400" y="4125754"/>
            <a:ext cx="114300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8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21-01-14 at 16.03.05.png" descr="Screen Shot 2021-01-14 at 16.03.0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6556" y="3390751"/>
            <a:ext cx="6219090" cy="310212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  <p:sp>
        <p:nvSpPr>
          <p:cNvPr id="234" name="What about the features collapse probl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about the feature collapse problem?</a:t>
            </a:r>
          </a:p>
        </p:txBody>
      </p:sp>
      <p:sp>
        <p:nvSpPr>
          <p:cNvPr id="235" name="Instead of combatting forgetting we embrace it!…"/>
          <p:cNvSpPr txBox="1">
            <a:spLocks noGrp="1"/>
          </p:cNvSpPr>
          <p:nvPr>
            <p:ph type="body" idx="1"/>
          </p:nvPr>
        </p:nvSpPr>
        <p:spPr>
          <a:xfrm>
            <a:off x="608856" y="1641651"/>
            <a:ext cx="1097428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Instead of combatting forgetting we embrace it!</a:t>
            </a:r>
          </a:p>
          <a:p>
            <a:pPr>
              <a:lnSpc>
                <a:spcPct val="100000"/>
              </a:lnSpc>
            </a:pPr>
            <a:r>
              <a:rPr dirty="0"/>
              <a:t>Fine-tune pre-trained features with the compactness criterion</a:t>
            </a:r>
          </a:p>
          <a:p>
            <a:pPr>
              <a:lnSpc>
                <a:spcPct val="100000"/>
              </a:lnSpc>
            </a:pPr>
            <a:r>
              <a:rPr dirty="0"/>
              <a:t>Anomaly detection accuracy initially improves, then degrades:</a:t>
            </a:r>
          </a:p>
        </p:txBody>
      </p:sp>
      <p:sp>
        <p:nvSpPr>
          <p:cNvPr id="236" name="Line"/>
          <p:cNvSpPr/>
          <p:nvPr/>
        </p:nvSpPr>
        <p:spPr>
          <a:xfrm>
            <a:off x="6292959" y="3483470"/>
            <a:ext cx="330111" cy="981739"/>
          </a:xfrm>
          <a:prstGeom prst="line">
            <a:avLst/>
          </a:prstGeom>
          <a:ln w="76200">
            <a:solidFill>
              <a:srgbClr val="82C76E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1004519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eizing the mo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Seizing the moment</a:t>
            </a:r>
          </a:p>
        </p:txBody>
      </p:sp>
      <p:sp>
        <p:nvSpPr>
          <p:cNvPr id="239" name="How to select the correct time to stop in unsupervised way?…"/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974289" cy="42418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dirty="0"/>
              <a:t>How to select the correct time to stop in unsupervised way?</a:t>
            </a:r>
          </a:p>
          <a:p>
            <a:pPr>
              <a:lnSpc>
                <a:spcPct val="100000"/>
              </a:lnSpc>
            </a:pPr>
            <a:r>
              <a:rPr dirty="0">
                <a:latin typeface="Canela Text Bold"/>
                <a:ea typeface="Canela Text Bold"/>
                <a:cs typeface="Canela Text Bold"/>
                <a:sym typeface="Canela Text Bold"/>
              </a:rPr>
              <a:t>Simple solution:</a:t>
            </a:r>
            <a:r>
              <a:rPr dirty="0"/>
              <a:t> early stopping after constant number of iterations</a:t>
            </a:r>
          </a:p>
          <a:p>
            <a:pPr lvl="2">
              <a:lnSpc>
                <a:spcPct val="100000"/>
              </a:lnSpc>
            </a:pPr>
            <a:r>
              <a:rPr dirty="0"/>
              <a:t>Rely on a hyper-parameter that may not generalize to new datasets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ea typeface="Canela Text Bold"/>
                <a:cs typeface="Canela Text Bold"/>
                <a:sym typeface="Canela Text Bold"/>
              </a:rPr>
              <a:t>There are most principled solution but they don’t work much better</a:t>
            </a:r>
            <a:endParaRPr dirty="0"/>
          </a:p>
        </p:txBody>
      </p:sp>
      <p:pic>
        <p:nvPicPr>
          <p:cNvPr id="5" name="Screen Shot 2021-01-15 at 10.32.12.png" descr="Screen Shot 2021-01-15 at 10.32.12.png">
            <a:extLst>
              <a:ext uri="{FF2B5EF4-FFF2-40B4-BE49-F238E27FC236}">
                <a16:creationId xmlns:a16="http://schemas.microsoft.com/office/drawing/2014/main" id="{2A9D6133-C285-3C40-A2E4-05C585BE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02" y="4156364"/>
            <a:ext cx="7658414" cy="25573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" name="2D Stacked Column Chart">
            <a:extLst>
              <a:ext uri="{FF2B5EF4-FFF2-40B4-BE49-F238E27FC236}">
                <a16:creationId xmlns:a16="http://schemas.microsoft.com/office/drawing/2014/main" id="{0EFC2979-A4AD-9346-B64A-8232BF9031F0}"/>
              </a:ext>
            </a:extLst>
          </p:cNvPr>
          <p:cNvGraphicFramePr/>
          <p:nvPr/>
        </p:nvGraphicFramePr>
        <p:xfrm>
          <a:off x="608856" y="3736338"/>
          <a:ext cx="3127129" cy="2977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92458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Our Latest Ideas: Mean Shifted and DINO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3FB4611E-3231-D644-9D33-86045E2A8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97428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ea typeface="Canela Text Bold"/>
                <a:cs typeface="Canela Text Bold"/>
                <a:sym typeface="Canela Text Bold"/>
              </a:rPr>
              <a:t>Our recent work has improved over PANDA in different key aspects</a:t>
            </a:r>
          </a:p>
          <a:p>
            <a:pPr>
              <a:lnSpc>
                <a:spcPct val="100000"/>
              </a:lnSpc>
            </a:pPr>
            <a:r>
              <a:rPr lang="en-US" dirty="0"/>
              <a:t>Moving away from using a compactness loss which assumes a singe normal class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ea typeface="Canela Text Bold"/>
                <a:cs typeface="Canela Text Bold"/>
                <a:sym typeface="Canela Text Bold"/>
              </a:rPr>
              <a:t>Instead using the contrastive objective which can accommodate many normal classes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There are technical challenges that can be overcome: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Using our novel mean-shifted loss – when pretraining is supervised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Using the powerful DINO method - when pretraining is unsupervised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2FC95-E73D-D948-BF7A-00171212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5" y="4795824"/>
            <a:ext cx="9693275" cy="1637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BAB28-3230-684E-B2BA-FFAE811732B7}"/>
              </a:ext>
            </a:extLst>
          </p:cNvPr>
          <p:cNvSpPr txBox="1"/>
          <p:nvPr/>
        </p:nvSpPr>
        <p:spPr>
          <a:xfrm>
            <a:off x="831273" y="6449868"/>
            <a:ext cx="10266218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latin typeface="Arial" panose="020B0604020202020204" pitchFamily="34" charset="0"/>
              </a:rPr>
              <a:t>Reiss and Hoshen. Mean-shifted contrastive loss for anomaly detection. </a:t>
            </a:r>
            <a:r>
              <a:rPr lang="he-IL" sz="1500" i="1" dirty="0">
                <a:solidFill>
                  <a:schemeClr val="accent1"/>
                </a:solidFill>
                <a:latin typeface="Arial" panose="020B0604020202020204" pitchFamily="34" charset="0"/>
              </a:rPr>
              <a:t>AAAI'23, </a:t>
            </a:r>
            <a:endParaRPr lang="en-US" sz="1500" i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1895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Desideratum #2: Interpretable Video AD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5" y="1687270"/>
            <a:ext cx="10104173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Deep learning is often not interpretable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This is critical for AD – we never gave computer any examples of anomalies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Here, we tackled task of video AD	 </a:t>
            </a:r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BCBE2-0959-F84E-3303-F31993652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9" t="43424" r="47598" b="34380"/>
          <a:stretch/>
        </p:blipFill>
        <p:spPr>
          <a:xfrm>
            <a:off x="851226" y="3931920"/>
            <a:ext cx="5168140" cy="29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BFAD4-7A77-C2EB-2E4D-21713242887F}"/>
              </a:ext>
            </a:extLst>
          </p:cNvPr>
          <p:cNvSpPr txBox="1"/>
          <p:nvPr/>
        </p:nvSpPr>
        <p:spPr>
          <a:xfrm>
            <a:off x="7996430" y="6200708"/>
            <a:ext cx="3466214" cy="300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200" hangingPunct="0">
              <a:lnSpc>
                <a:spcPct val="90000"/>
              </a:lnSpc>
            </a:pPr>
            <a:r>
              <a:rPr lang="en-IL" sz="900" b="1" dirty="0"/>
              <a:t>Reiss</a:t>
            </a:r>
            <a:r>
              <a:rPr lang="en-IL" sz="900" dirty="0"/>
              <a:t> and Hoshen, </a:t>
            </a:r>
            <a:r>
              <a:rPr lang="en-US" sz="900" dirty="0"/>
              <a:t>Attribute-based Representations for</a:t>
            </a:r>
            <a:br>
              <a:rPr lang="en-US" sz="900" dirty="0"/>
            </a:br>
            <a:r>
              <a:rPr lang="en-US" sz="900" dirty="0"/>
              <a:t>Accurate and Interpretable Video Anomaly Detection, </a:t>
            </a:r>
            <a:r>
              <a:rPr lang="en-US" sz="900" dirty="0" err="1"/>
              <a:t>Arxiv</a:t>
            </a:r>
            <a:r>
              <a:rPr lang="en-US" sz="900" dirty="0"/>
              <a:t> 2022</a:t>
            </a:r>
            <a:endParaRPr lang="en-IL" sz="900" dirty="0"/>
          </a:p>
        </p:txBody>
      </p:sp>
    </p:spTree>
    <p:extLst>
      <p:ext uri="{BB962C8B-B14F-4D97-AF65-F5344CB8AC3E}">
        <p14:creationId xmlns:p14="http://schemas.microsoft.com/office/powerpoint/2010/main" val="169653182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Unusual Velocity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353312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In current datasets, unusual activity is expressed by unusual velocity or human pose</a:t>
            </a:r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42AB0-6E87-84E5-F154-D43E70291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13373" r="47123" b="63480"/>
          <a:stretch/>
        </p:blipFill>
        <p:spPr>
          <a:xfrm>
            <a:off x="341444" y="2649676"/>
            <a:ext cx="11509113" cy="327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696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Unusual Human Pose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353312" cy="42418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42AB0-6E87-84E5-F154-D43E70291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4" t="41823" r="47324" b="35030"/>
          <a:stretch/>
        </p:blipFill>
        <p:spPr>
          <a:xfrm>
            <a:off x="341444" y="2168473"/>
            <a:ext cx="11509113" cy="327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213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Attribute-Based Representation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4069470" cy="424180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opt for an attribute-based representation for every object</a:t>
            </a:r>
          </a:p>
          <a:p>
            <a:pPr>
              <a:lnSpc>
                <a:spcPct val="100000"/>
              </a:lnSpc>
            </a:pPr>
            <a:r>
              <a:rPr lang="en-US" dirty="0"/>
              <a:t>Velocity attribute: represented by an optical-flow histogram with 9 orientation bins</a:t>
            </a:r>
          </a:p>
          <a:p>
            <a:pPr>
              <a:lnSpc>
                <a:spcPct val="100000"/>
              </a:lnSpc>
            </a:pPr>
            <a:r>
              <a:rPr lang="en-US" dirty="0"/>
              <a:t>Pose attribute: represented by the (</a:t>
            </a:r>
            <a:r>
              <a:rPr lang="en-US" dirty="0" err="1"/>
              <a:t>x,y</a:t>
            </a:r>
            <a:r>
              <a:rPr lang="en-US" dirty="0"/>
              <a:t>) coordinate of the human body landmarks</a:t>
            </a:r>
          </a:p>
          <a:p>
            <a:pPr>
              <a:lnSpc>
                <a:spcPct val="100000"/>
              </a:lnSpc>
            </a:pPr>
            <a:r>
              <a:rPr lang="en-US" dirty="0"/>
              <a:t>Estimate density for each attribute separately</a:t>
            </a:r>
          </a:p>
          <a:p>
            <a:pPr>
              <a:lnSpc>
                <a:spcPct val="100000"/>
              </a:lnSpc>
            </a:pPr>
            <a:r>
              <a:rPr lang="en-US" dirty="0"/>
              <a:t>This is inherently interpretable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FCC97-9595-FCA6-8601-E18A4DA6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66" y="1687270"/>
            <a:ext cx="7368363" cy="35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0213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Deep Residual 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353312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Not every anomaly is due to one of the two attributes</a:t>
            </a:r>
          </a:p>
          <a:p>
            <a:pPr>
              <a:lnSpc>
                <a:spcPct val="100000"/>
              </a:lnSpc>
            </a:pPr>
            <a:r>
              <a:rPr lang="en-US" dirty="0"/>
              <a:t>We detect residual attributes using a deep (non-interpretable) representation</a:t>
            </a:r>
          </a:p>
          <a:p>
            <a:pPr>
              <a:lnSpc>
                <a:spcPct val="100000"/>
              </a:lnSpc>
            </a:pPr>
            <a:r>
              <a:rPr lang="en-US" dirty="0"/>
              <a:t>We use a CLIP image extractor, </a:t>
            </a:r>
            <a:r>
              <a:rPr lang="en-US" dirty="0" err="1"/>
              <a:t>kNN</a:t>
            </a:r>
            <a:r>
              <a:rPr lang="en-US" dirty="0"/>
              <a:t> density estimator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4FD8C-6622-2BC4-A576-7DF53A0DD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71391" r="47218" b="5462"/>
          <a:stretch/>
        </p:blipFill>
        <p:spPr>
          <a:xfrm>
            <a:off x="838200" y="3866957"/>
            <a:ext cx="10166340" cy="28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5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Entire System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353312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0351C-0F63-5EB5-7241-CACDF2A78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8" y="1337517"/>
            <a:ext cx="10015870" cy="51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987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Surprisingly, This is </a:t>
            </a:r>
            <a:r>
              <a:rPr lang="en-US" dirty="0" err="1"/>
              <a:t>SoTA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353312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Our method outperform much more complex, and less interpretable methods</a:t>
            </a:r>
          </a:p>
          <a:p>
            <a:pPr>
              <a:lnSpc>
                <a:spcPct val="100000"/>
              </a:lnSpc>
            </a:pPr>
            <a:r>
              <a:rPr lang="en-US" dirty="0"/>
              <a:t>Academic unsupervised video AD datasets are probably too easy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2151F4-1E68-067B-8833-7DC51F584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60"/>
          <a:stretch/>
        </p:blipFill>
        <p:spPr>
          <a:xfrm>
            <a:off x="2535026" y="4239098"/>
            <a:ext cx="8901603" cy="2618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08350-B789-0E22-1B81-D91FCDF2E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346"/>
          <a:stretch/>
        </p:blipFill>
        <p:spPr>
          <a:xfrm>
            <a:off x="2535026" y="3429000"/>
            <a:ext cx="8901603" cy="6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67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50CC-FA1B-4393-E778-5807F483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Retrieval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156AE-A71A-BFAE-E4A3-4930A7FE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9880" cy="4351338"/>
          </a:xfrm>
        </p:spPr>
        <p:txBody>
          <a:bodyPr/>
          <a:lstStyle/>
          <a:p>
            <a:r>
              <a:rPr lang="en-IL" dirty="0"/>
              <a:t>Simple:</a:t>
            </a:r>
          </a:p>
          <a:p>
            <a:pPr lvl="1"/>
            <a:r>
              <a:rPr lang="en-IL" dirty="0"/>
              <a:t>Use encoder to extract representations for all images</a:t>
            </a:r>
          </a:p>
          <a:p>
            <a:pPr lvl="1"/>
            <a:r>
              <a:rPr lang="en-IL" dirty="0"/>
              <a:t>Compute K nearest neighbors</a:t>
            </a:r>
          </a:p>
          <a:p>
            <a:r>
              <a:rPr lang="en-IL" dirty="0"/>
              <a:t>Choice of metric matters (L1, L2, cosine)</a:t>
            </a:r>
          </a:p>
          <a:p>
            <a:r>
              <a:rPr lang="en-IL" dirty="0"/>
              <a:t>H</a:t>
            </a:r>
            <a:r>
              <a:rPr lang="en-US" dirty="0"/>
              <a:t>u</a:t>
            </a:r>
            <a:r>
              <a:rPr lang="en-IL" dirty="0"/>
              <a:t>bness problem – some representations similar to most</a:t>
            </a:r>
          </a:p>
        </p:txBody>
      </p:sp>
      <p:pic>
        <p:nvPicPr>
          <p:cNvPr id="3074" name="Picture 2" descr="KNN Algorithm | Latest Guide to K-Nearest Neighbors">
            <a:extLst>
              <a:ext uri="{FF2B5EF4-FFF2-40B4-BE49-F238E27FC236}">
                <a16:creationId xmlns:a16="http://schemas.microsoft.com/office/drawing/2014/main" id="{D61357F4-1751-00F3-B040-B7F026CF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418" y="2357120"/>
            <a:ext cx="4039202" cy="36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473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Desideratum #3: Dealing with Ambiguity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4565817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Two humans can disagree on data deemed anomalous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There exists a coordinate system to make every point anomalous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How can ML deal with this ambiguity?</a:t>
            </a:r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pic>
        <p:nvPicPr>
          <p:cNvPr id="2" name="Picture 4" descr="Worlds&amp;#39;s Largest Catalogue of Human Genetic Diversity Created - Elets  eHealth">
            <a:extLst>
              <a:ext uri="{FF2B5EF4-FFF2-40B4-BE49-F238E27FC236}">
                <a16:creationId xmlns:a16="http://schemas.microsoft.com/office/drawing/2014/main" id="{1A700C6C-28B6-3AF9-DC8B-7121B166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37" y="1687270"/>
            <a:ext cx="6311682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3263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Can Scaling Up FM Improve AD Indefinitely?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8199" y="1825625"/>
            <a:ext cx="6192522" cy="4351338"/>
          </a:xfrm>
          <a:prstGeom prst="rect">
            <a:avLst/>
          </a:prstGeom>
        </p:spPr>
        <p:txBody>
          <a:bodyPr/>
          <a:lstStyle/>
          <a:p>
            <a:r>
              <a:t>We saw that powerful FMs result in large improvements to AD</a:t>
            </a:r>
          </a:p>
          <a:p>
            <a:r>
              <a:t>Begs the question: can scaling-up even more solve AD?</a:t>
            </a:r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77" y="1690688"/>
            <a:ext cx="3897260" cy="504983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Box 3"/>
          <p:cNvSpPr txBox="1"/>
          <p:nvPr/>
        </p:nvSpPr>
        <p:spPr>
          <a:xfrm>
            <a:off x="4935623" y="6176962"/>
            <a:ext cx="2802208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Computation vs. accuracy in language models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: Anomalous Bird De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Anomalous Bird Detection</a:t>
            </a:r>
          </a:p>
        </p:txBody>
      </p:sp>
      <p:sp>
        <p:nvSpPr>
          <p:cNvPr id="175" name="Training: many bird images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6348388" cy="4351338"/>
          </a:xfrm>
          <a:prstGeom prst="rect">
            <a:avLst/>
          </a:prstGeom>
        </p:spPr>
        <p:txBody>
          <a:bodyPr/>
          <a:lstStyle/>
          <a:p>
            <a:r>
              <a:t>Training: many bird images</a:t>
            </a:r>
          </a:p>
          <a:p>
            <a:r>
              <a:t>Variation attributes: species, background, wing length, pose …</a:t>
            </a:r>
          </a:p>
          <a:p>
            <a:r>
              <a:t>Test:</a:t>
            </a:r>
          </a:p>
          <a:p>
            <a:pPr marL="685800" lvl="1" indent="-228600"/>
            <a:r>
              <a:t>Normal: same distribution as training</a:t>
            </a:r>
          </a:p>
          <a:p>
            <a:pPr marL="685800" lvl="1" indent="-228600"/>
            <a:r>
              <a:t>Anomaly: very long beak</a:t>
            </a:r>
          </a:p>
          <a:p>
            <a:r>
              <a:t>Can we use FMs to detection anomalies? </a:t>
            </a:r>
          </a:p>
        </p:txBody>
      </p:sp>
      <p:pic>
        <p:nvPicPr>
          <p:cNvPr id="1026" name="Picture 2" descr="Long-billed Curlew Overview, All About Birds, Cornell Lab of Ornithology">
            <a:extLst>
              <a:ext uri="{FF2B5EF4-FFF2-40B4-BE49-F238E27FC236}">
                <a16:creationId xmlns:a16="http://schemas.microsoft.com/office/drawing/2014/main" id="{D935D7BA-9A90-2E0D-3527-D20C44015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45" y="2417940"/>
            <a:ext cx="4401979" cy="23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Expressivity-Sensitivity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838200" y="1825625"/>
                <a:ext cx="7489678" cy="4351338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r>
                  <a:t>Assume perfect FMs, express all image attributes</a:t>
                </a:r>
              </a:p>
              <a:p>
                <a:r>
                  <a:t>Representation: expressive enough to express </a:t>
                </a:r>
                <a:r>
                  <a:rPr b="1"/>
                  <a:t>unspecified</a:t>
                </a:r>
                <a:r>
                  <a:t> anomalous attribute</a:t>
                </a:r>
              </a:p>
              <a:p>
                <a:r>
                  <a:t>Increased expressiveness reduces sensitivity to anomalous attribute</a:t>
                </a:r>
              </a:p>
              <a:p>
                <a:r>
                  <a:t>With Gaussian assumptions, sensitivity                                    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t> 1/</a:t>
                </a:r>
                <a14:m>
                  <m:oMath xmlns:m="http://schemas.openxmlformats.org/officeDocument/2006/math">
                    <m:r>
                      <a:rPr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√</m:t>
                    </m:r>
                    <m:sSub>
                      <m:sSubPr>
                        <m:ctrlPr>
                          <a:rPr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𝑎𝑡𝑡𝑟𝑖𝑏𝑢𝑡𝑒𝑠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78" name="Conten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838200" y="1825625"/>
                <a:ext cx="7489678" cy="4351338"/>
              </a:xfrm>
              <a:prstGeom prst="rect">
                <a:avLst/>
              </a:prstGeom>
              <a:blipFill>
                <a:blip r:embed="rId2"/>
                <a:stretch>
                  <a:fillRect l="-1864" t="-2616" r="-389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42" y="1428102"/>
            <a:ext cx="3502660" cy="281316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Box 5"/>
          <p:cNvSpPr txBox="1"/>
          <p:nvPr/>
        </p:nvSpPr>
        <p:spPr>
          <a:xfrm>
            <a:off x="9411690" y="4422636"/>
            <a:ext cx="2405939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i="1" dirty="0"/>
              <a:t>Reiss, Cohen, Hoshen</a:t>
            </a:r>
            <a:r>
              <a:rPr dirty="0"/>
              <a:t>, </a:t>
            </a:r>
            <a:r>
              <a:rPr lang="en-US" b="1" dirty="0"/>
              <a:t>No Free Lunch: The Hazards of Over-Expressive Representations in Anomaly Detection</a:t>
            </a:r>
            <a:endParaRPr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No Free Lunch</a:t>
            </a:r>
          </a:p>
        </p:txBody>
      </p:sp>
      <p:sp>
        <p:nvSpPr>
          <p:cNvPr id="18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340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/>
            </a:pPr>
            <a:r>
              <a:rPr dirty="0"/>
              <a:t>Principle: A successful anomaly detection algorithm must choose the smallest number of attributes which include the (unspecified) anomalous attribute</a:t>
            </a:r>
          </a:p>
          <a:p>
            <a:pPr marL="0" indent="0">
              <a:buSzTx/>
              <a:buNone/>
              <a:defRPr i="1"/>
            </a:pPr>
            <a:endParaRPr dirty="0"/>
          </a:p>
          <a:p>
            <a:pPr marL="0" indent="0">
              <a:buSzTx/>
              <a:buNone/>
              <a:defRPr i="1"/>
            </a:pPr>
            <a:r>
              <a:rPr dirty="0"/>
              <a:t>Informal </a:t>
            </a:r>
            <a:r>
              <a:rPr dirty="0" err="1"/>
              <a:t>Collorary</a:t>
            </a:r>
            <a:r>
              <a:rPr dirty="0"/>
              <a:t>: there is no one FM representation that fits all</a:t>
            </a:r>
          </a:p>
        </p:txBody>
      </p:sp>
      <p:pic>
        <p:nvPicPr>
          <p:cNvPr id="184" name="Picture 4" descr="Picture 4"/>
          <p:cNvPicPr>
            <a:picLocks noChangeAspect="1"/>
          </p:cNvPicPr>
          <p:nvPr/>
        </p:nvPicPr>
        <p:blipFill>
          <a:blip r:embed="rId2"/>
          <a:srcRect b="13120"/>
          <a:stretch>
            <a:fillRect/>
          </a:stretch>
        </p:blipFill>
        <p:spPr>
          <a:xfrm>
            <a:off x="8013645" y="1690687"/>
            <a:ext cx="3981505" cy="3698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Asking Users for Guidance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18729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How can users guide the learned representations?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A </a:t>
            </a:r>
            <a:r>
              <a:rPr lang="en-US" b="1" dirty="0">
                <a:latin typeface="Canela Text Bold"/>
                <a:sym typeface="Canela Text Bold"/>
              </a:rPr>
              <a:t>few labeled</a:t>
            </a:r>
            <a:r>
              <a:rPr lang="en-US" dirty="0">
                <a:latin typeface="Canela Text Bold"/>
                <a:sym typeface="Canela Text Bold"/>
              </a:rPr>
              <a:t> anomalies: will not generalize to unseen anomalies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Ask about the relevant and nuisance attributes: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Relevant: ”Object category is the </a:t>
            </a:r>
            <a:r>
              <a:rPr lang="en-US" b="1" dirty="0">
                <a:latin typeface="Canela Text Bold"/>
                <a:sym typeface="Canela Text Bold"/>
              </a:rPr>
              <a:t>most relevant </a:t>
            </a:r>
            <a:r>
              <a:rPr lang="en-US" dirty="0">
                <a:latin typeface="Canela Text Bold"/>
                <a:sym typeface="Canela Text Bold"/>
              </a:rPr>
              <a:t>attribute for detecting anomalies”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Nuisance: “Gender is </a:t>
            </a:r>
            <a:r>
              <a:rPr lang="en-US" b="1" dirty="0">
                <a:latin typeface="Canela Text Bold"/>
                <a:sym typeface="Canela Text Bold"/>
              </a:rPr>
              <a:t>irrelevant</a:t>
            </a:r>
            <a:r>
              <a:rPr lang="en-US" dirty="0">
                <a:latin typeface="Canela Text Bold"/>
                <a:sym typeface="Canela Text Bold"/>
              </a:rPr>
              <a:t> for detecting anomalies”</a:t>
            </a:r>
          </a:p>
        </p:txBody>
      </p:sp>
    </p:spTree>
    <p:extLst>
      <p:ext uri="{BB962C8B-B14F-4D97-AF65-F5344CB8AC3E}">
        <p14:creationId xmlns:p14="http://schemas.microsoft.com/office/powerpoint/2010/main" val="398852574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Nuisance Guidance for AD: Example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18729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Nuisance attribute guidance: car model is irrelevant for anomaly detection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Training set: side facing coupes and front facing sedans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Front facing jeep: normal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Back facing jeep: anomaly </a:t>
            </a: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CB4A2-CD61-F8CD-7230-6EB6173F0D68}"/>
              </a:ext>
            </a:extLst>
          </p:cNvPr>
          <p:cNvGrpSpPr/>
          <p:nvPr/>
        </p:nvGrpSpPr>
        <p:grpSpPr>
          <a:xfrm>
            <a:off x="5938373" y="3429001"/>
            <a:ext cx="5159161" cy="2201486"/>
            <a:chOff x="3955021" y="4255806"/>
            <a:chExt cx="7365782" cy="3382403"/>
          </a:xfrm>
        </p:grpSpPr>
        <p:grpSp>
          <p:nvGrpSpPr>
            <p:cNvPr id="5" name="קבוצה 12">
              <a:extLst>
                <a:ext uri="{FF2B5EF4-FFF2-40B4-BE49-F238E27FC236}">
                  <a16:creationId xmlns:a16="http://schemas.microsoft.com/office/drawing/2014/main" id="{5F8AFFC0-3F04-783C-54FA-F5756DE6FC7B}"/>
                </a:ext>
              </a:extLst>
            </p:cNvPr>
            <p:cNvGrpSpPr/>
            <p:nvPr/>
          </p:nvGrpSpPr>
          <p:grpSpPr>
            <a:xfrm>
              <a:off x="3955021" y="4255806"/>
              <a:ext cx="7365782" cy="1485274"/>
              <a:chOff x="3202703" y="4001294"/>
              <a:chExt cx="8093752" cy="1590476"/>
            </a:xfrm>
          </p:grpSpPr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1FCF962F-D1AB-F1D6-D903-2BCC2A808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2645" y="4001294"/>
                <a:ext cx="2123810" cy="1485714"/>
              </a:xfrm>
              <a:prstGeom prst="rect">
                <a:avLst/>
              </a:prstGeom>
            </p:spPr>
          </p:pic>
          <p:pic>
            <p:nvPicPr>
              <p:cNvPr id="8" name="תמונה 8">
                <a:extLst>
                  <a:ext uri="{FF2B5EF4-FFF2-40B4-BE49-F238E27FC236}">
                    <a16:creationId xmlns:a16="http://schemas.microsoft.com/office/drawing/2014/main" id="{0F5C9BC3-0214-7990-915F-188D3E4139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07"/>
              <a:stretch/>
            </p:blipFill>
            <p:spPr>
              <a:xfrm>
                <a:off x="3202703" y="4283172"/>
                <a:ext cx="2438095" cy="1308598"/>
              </a:xfrm>
              <a:prstGeom prst="rect">
                <a:avLst/>
              </a:prstGeom>
            </p:spPr>
          </p:pic>
          <p:pic>
            <p:nvPicPr>
              <p:cNvPr id="9" name="תמונה 10">
                <a:extLst>
                  <a:ext uri="{FF2B5EF4-FFF2-40B4-BE49-F238E27FC236}">
                    <a16:creationId xmlns:a16="http://schemas.microsoft.com/office/drawing/2014/main" id="{63A63A42-814B-C4DC-C3A8-6DD0A7102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7269" y="4153675"/>
                <a:ext cx="2228571" cy="118095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831CD73-F8B6-4852-D00E-8B86F96CE63B}"/>
                    </a:ext>
                  </a:extLst>
                </p:cNvPr>
                <p:cNvSpPr txBox="1"/>
                <p:nvPr/>
              </p:nvSpPr>
              <p:spPr>
                <a:xfrm>
                  <a:off x="6320464" y="5794002"/>
                  <a:ext cx="3710808" cy="1844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– image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2400" dirty="0"/>
                    <a:t> – car model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 – car pose</a:t>
                  </a:r>
                  <a:endParaRPr lang="en-I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831CD73-F8B6-4852-D00E-8B86F96CE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464" y="5794002"/>
                  <a:ext cx="3710808" cy="1844207"/>
                </a:xfrm>
                <a:prstGeom prst="rect">
                  <a:avLst/>
                </a:prstGeom>
                <a:blipFill>
                  <a:blip r:embed="rId5"/>
                  <a:stretch>
                    <a:fillRect l="-976" t="-2083" b="-1041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367817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Representations Invariant to Nuisance Attributes</a:t>
            </a:r>
            <a:endParaRPr dirty="0"/>
          </a:p>
        </p:txBody>
      </p:sp>
      <p:sp>
        <p:nvSpPr>
          <p:cNvPr id="3" name="How to select the correct time to stop in unsupervised way?…">
            <a:extLst>
              <a:ext uri="{FF2B5EF4-FFF2-40B4-BE49-F238E27FC236}">
                <a16:creationId xmlns:a16="http://schemas.microsoft.com/office/drawing/2014/main" id="{C2CC2BD8-3CD9-2D45-A44E-E5F61682F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856" y="1687270"/>
            <a:ext cx="10187299" cy="42418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Idea: ignore nuisance by learning representations invariant to nuisance attributes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The invariant representation can then be used for </a:t>
            </a:r>
            <a:r>
              <a:rPr lang="en-US" dirty="0" err="1">
                <a:latin typeface="Canela Text Bold"/>
                <a:sym typeface="Canela Text Bold"/>
              </a:rPr>
              <a:t>kNN</a:t>
            </a:r>
            <a:r>
              <a:rPr lang="en-US" dirty="0">
                <a:latin typeface="Canela Text Bold"/>
                <a:sym typeface="Canela Text Bold"/>
              </a:rPr>
              <a:t> retrieval</a:t>
            </a: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Canela Text Bold"/>
              <a:sym typeface="Canela Text 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</a:rPr>
              <a:t>[1] </a:t>
            </a:r>
            <a:r>
              <a:rPr lang="en-US" sz="2200" dirty="0" err="1">
                <a:solidFill>
                  <a:schemeClr val="accent1"/>
                </a:solidFill>
                <a:latin typeface="Arial" panose="020B0604020202020204" pitchFamily="34" charset="0"/>
              </a:rPr>
              <a:t>Kahana</a:t>
            </a: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</a:rPr>
              <a:t> and Hoshen. A contrastive objective for learning disentangled representations. </a:t>
            </a:r>
            <a:r>
              <a:rPr lang="en-US" sz="2200" i="1" dirty="0">
                <a:solidFill>
                  <a:schemeClr val="accent1"/>
                </a:solidFill>
                <a:latin typeface="Arial" panose="020B0604020202020204" pitchFamily="34" charset="0"/>
              </a:rPr>
              <a:t>ECCV’22</a:t>
            </a:r>
            <a:r>
              <a:rPr lang="he-IL" sz="2200" i="1" dirty="0">
                <a:solidFill>
                  <a:schemeClr val="accent1"/>
                </a:solidFill>
                <a:latin typeface="Arial" panose="020B0604020202020204" pitchFamily="34" charset="0"/>
              </a:rPr>
              <a:t>, </a:t>
            </a:r>
            <a:endParaRPr lang="en-US" sz="2200" i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</a:rPr>
              <a:t>[2] Cohen, </a:t>
            </a:r>
            <a:r>
              <a:rPr lang="en-US" i="1" dirty="0" err="1">
                <a:solidFill>
                  <a:schemeClr val="accent1"/>
                </a:solidFill>
                <a:latin typeface="Arial" panose="020B0604020202020204" pitchFamily="34" charset="0"/>
              </a:rPr>
              <a:t>Kahana</a:t>
            </a: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</a:rPr>
              <a:t> and Hoshen, </a:t>
            </a:r>
            <a:r>
              <a:rPr lang="en-US" i="1" dirty="0" err="1">
                <a:solidFill>
                  <a:schemeClr val="accent1"/>
                </a:solidFill>
                <a:latin typeface="Arial" panose="020B0604020202020204" pitchFamily="34" charset="0"/>
              </a:rPr>
              <a:t>RedPANDA</a:t>
            </a:r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</a:rPr>
              <a:t>, Arxiv’22</a:t>
            </a:r>
            <a:endParaRPr lang="en-US" sz="2200" i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ela Text Bold"/>
              <a:sym typeface="Canela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142469204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FACCA-8B82-48AD-882D-0FCFDF09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18C6CDC-91AF-4882-A225-ADDC2E773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203" y="176965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Every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image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labeled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nuisance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attribute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value</m:t>
                    </m:r>
                    <m:r>
                      <m:rPr>
                        <m:nor/>
                      </m:rPr>
                      <a:rPr lang="en-US" b="0" i="0" dirty="0" smtClean="0"/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 ..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All other attributes are bundled into (unknown) attributes: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Assumption: y and d are </a:t>
                </a:r>
                <a:r>
                  <a:rPr lang="en-US" b="1" dirty="0"/>
                  <a:t>independent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.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18C6CDC-91AF-4882-A225-ADDC2E773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203" y="1769653"/>
                <a:ext cx="10515600" cy="4351338"/>
              </a:xfrm>
              <a:blipFill>
                <a:blip r:embed="rId2"/>
                <a:stretch>
                  <a:fillRect l="-1206" t="-23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1D89F3-85C7-670F-CAE9-C3510FEB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580" y="2814095"/>
            <a:ext cx="215900" cy="342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6BCCCB-CC11-37D6-17BC-3878F65C1FD0}"/>
              </a:ext>
            </a:extLst>
          </p:cNvPr>
          <p:cNvGrpSpPr/>
          <p:nvPr/>
        </p:nvGrpSpPr>
        <p:grpSpPr>
          <a:xfrm>
            <a:off x="2352470" y="4076472"/>
            <a:ext cx="5159161" cy="2201486"/>
            <a:chOff x="3955021" y="4255806"/>
            <a:chExt cx="7365782" cy="3382403"/>
          </a:xfrm>
        </p:grpSpPr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513FB4D9-A8A8-4B3D-957F-F4AB7E2B675B}"/>
                </a:ext>
              </a:extLst>
            </p:cNvPr>
            <p:cNvGrpSpPr/>
            <p:nvPr/>
          </p:nvGrpSpPr>
          <p:grpSpPr>
            <a:xfrm>
              <a:off x="3955021" y="4255806"/>
              <a:ext cx="7365782" cy="1485274"/>
              <a:chOff x="3202703" y="4001294"/>
              <a:chExt cx="8093752" cy="1590476"/>
            </a:xfrm>
          </p:grpSpPr>
          <p:pic>
            <p:nvPicPr>
              <p:cNvPr id="7" name="תמונה 6">
                <a:extLst>
                  <a:ext uri="{FF2B5EF4-FFF2-40B4-BE49-F238E27FC236}">
                    <a16:creationId xmlns:a16="http://schemas.microsoft.com/office/drawing/2014/main" id="{4BEEB856-E691-4641-9070-E45AF1239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2645" y="4001294"/>
                <a:ext cx="2123810" cy="1485714"/>
              </a:xfrm>
              <a:prstGeom prst="rect">
                <a:avLst/>
              </a:prstGeom>
            </p:spPr>
          </p:pic>
          <p:pic>
            <p:nvPicPr>
              <p:cNvPr id="9" name="תמונה 8">
                <a:extLst>
                  <a:ext uri="{FF2B5EF4-FFF2-40B4-BE49-F238E27FC236}">
                    <a16:creationId xmlns:a16="http://schemas.microsoft.com/office/drawing/2014/main" id="{5A68A9DE-6DA1-4F4A-8A0B-4CB4355E01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807"/>
              <a:stretch/>
            </p:blipFill>
            <p:spPr>
              <a:xfrm>
                <a:off x="3202703" y="4283172"/>
                <a:ext cx="2438095" cy="1308598"/>
              </a:xfrm>
              <a:prstGeom prst="rect">
                <a:avLst/>
              </a:prstGeom>
            </p:spPr>
          </p:pic>
          <p:pic>
            <p:nvPicPr>
              <p:cNvPr id="11" name="תמונה 10">
                <a:extLst>
                  <a:ext uri="{FF2B5EF4-FFF2-40B4-BE49-F238E27FC236}">
                    <a16:creationId xmlns:a16="http://schemas.microsoft.com/office/drawing/2014/main" id="{324E95A6-34B9-45F5-9236-6A5CA8463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7269" y="4153675"/>
                <a:ext cx="2228571" cy="118095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C79E11E-F779-8807-ED76-E21DC2CBBA7A}"/>
                    </a:ext>
                  </a:extLst>
                </p:cNvPr>
                <p:cNvSpPr txBox="1"/>
                <p:nvPr/>
              </p:nvSpPr>
              <p:spPr>
                <a:xfrm>
                  <a:off x="6320464" y="5794002"/>
                  <a:ext cx="3710808" cy="1844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– image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2400" dirty="0"/>
                    <a:t> – car model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 – car pose</a:t>
                  </a:r>
                  <a:endParaRPr lang="en-IL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C79E11E-F779-8807-ED76-E21DC2CBB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464" y="5794002"/>
                  <a:ext cx="3710808" cy="1844207"/>
                </a:xfrm>
                <a:prstGeom prst="rect">
                  <a:avLst/>
                </a:prstGeom>
                <a:blipFill>
                  <a:blip r:embed="rId7"/>
                  <a:stretch>
                    <a:fillRect l="-971" t="-3125" b="-1041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8608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5FACCA-8B82-48AD-882D-0FCFDF09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for Unknown Attribute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18C6CDC-91AF-4882-A225-ADDC2E773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203" y="176965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1050" dirty="0"/>
              </a:p>
              <a:p>
                <a:pPr marL="0" indent="0">
                  <a:buNone/>
                </a:pPr>
                <a:r>
                  <a:rPr lang="en-US" b="0" dirty="0"/>
                  <a:t>Learn an encoder E,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so that:</a:t>
                </a:r>
              </a:p>
              <a:p>
                <a:pPr lvl="1"/>
                <a:r>
                  <a:rPr lang="en-US" b="0" dirty="0"/>
                  <a:t>The representation contains all information about the relevant attributes: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latin typeface="+mn-ea"/>
                    <a:ea typeface="+mn-ea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he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representations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is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invariant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to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the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nuisance</m:t>
                    </m:r>
                    <m: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+mn-ea"/>
                      </a:rPr>
                      <m:t>attribute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b="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E18C6CDC-91AF-4882-A225-ADDC2E773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203" y="1769653"/>
                <a:ext cx="10515600" cy="4351338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513FB4D9-A8A8-4B3D-957F-F4AB7E2B675B}"/>
              </a:ext>
            </a:extLst>
          </p:cNvPr>
          <p:cNvGrpSpPr/>
          <p:nvPr/>
        </p:nvGrpSpPr>
        <p:grpSpPr>
          <a:xfrm>
            <a:off x="2942246" y="3771900"/>
            <a:ext cx="5310841" cy="968317"/>
            <a:chOff x="3202703" y="4001294"/>
            <a:chExt cx="8093752" cy="1590476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4BEEB856-E691-4641-9070-E45AF123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645" y="4001294"/>
              <a:ext cx="2123810" cy="1485714"/>
            </a:xfrm>
            <a:prstGeom prst="rect">
              <a:avLst/>
            </a:prstGeom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5A68A9DE-6DA1-4F4A-8A0B-4CB4355E0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07"/>
            <a:stretch/>
          </p:blipFill>
          <p:spPr>
            <a:xfrm>
              <a:off x="3202703" y="4283172"/>
              <a:ext cx="2438095" cy="1308598"/>
            </a:xfrm>
            <a:prstGeom prst="rect">
              <a:avLst/>
            </a:prstGeom>
          </p:spPr>
        </p:pic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324E95A6-34B9-45F5-9236-6A5CA8463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69" y="4153675"/>
              <a:ext cx="2228571" cy="118095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0E0334-2BB0-DB47-1712-50568D6CEF4C}"/>
              </a:ext>
            </a:extLst>
          </p:cNvPr>
          <p:cNvGrpSpPr/>
          <p:nvPr/>
        </p:nvGrpSpPr>
        <p:grpSpPr>
          <a:xfrm>
            <a:off x="3432698" y="4740218"/>
            <a:ext cx="4429037" cy="784006"/>
            <a:chOff x="6445176" y="3242564"/>
            <a:chExt cx="5127824" cy="951033"/>
          </a:xfrm>
        </p:grpSpPr>
        <p:sp>
          <p:nvSpPr>
            <p:cNvPr id="14" name="חץ: למטה 13">
              <a:extLst>
                <a:ext uri="{FF2B5EF4-FFF2-40B4-BE49-F238E27FC236}">
                  <a16:creationId xmlns:a16="http://schemas.microsoft.com/office/drawing/2014/main" id="{84F5CFAA-B035-44BF-9C9D-98E2C437D494}"/>
                </a:ext>
              </a:extLst>
            </p:cNvPr>
            <p:cNvSpPr/>
            <p:nvPr/>
          </p:nvSpPr>
          <p:spPr>
            <a:xfrm>
              <a:off x="11113307" y="3262511"/>
              <a:ext cx="207496" cy="23679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/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29D18461-6381-4605-A5C5-42F014D09D35}"/>
                </a:ext>
              </a:extLst>
            </p:cNvPr>
            <p:cNvSpPr/>
            <p:nvPr/>
          </p:nvSpPr>
          <p:spPr>
            <a:xfrm>
              <a:off x="8905340" y="3262617"/>
              <a:ext cx="207496" cy="23679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400"/>
            </a:p>
          </p:txBody>
        </p:sp>
        <p:sp>
          <p:nvSpPr>
            <p:cNvPr id="17" name="חץ: למטה 16">
              <a:extLst>
                <a:ext uri="{FF2B5EF4-FFF2-40B4-BE49-F238E27FC236}">
                  <a16:creationId xmlns:a16="http://schemas.microsoft.com/office/drawing/2014/main" id="{0A4A09D4-7731-47DC-8683-94E41F9718E5}"/>
                </a:ext>
              </a:extLst>
            </p:cNvPr>
            <p:cNvSpPr/>
            <p:nvPr/>
          </p:nvSpPr>
          <p:spPr>
            <a:xfrm>
              <a:off x="6697373" y="3242564"/>
              <a:ext cx="207496" cy="23679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L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78D78DAB-80FA-48D9-9DD2-12E23E1E3D54}"/>
                    </a:ext>
                  </a:extLst>
                </p:cNvPr>
                <p:cNvSpPr txBox="1"/>
                <p:nvPr/>
              </p:nvSpPr>
              <p:spPr>
                <a:xfrm>
                  <a:off x="8666268" y="3558909"/>
                  <a:ext cx="711889" cy="63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18" name="תיבת טקסט 17">
                  <a:extLst>
                    <a:ext uri="{FF2B5EF4-FFF2-40B4-BE49-F238E27FC236}">
                      <a16:creationId xmlns:a16="http://schemas.microsoft.com/office/drawing/2014/main" id="{78D78DAB-80FA-48D9-9DD2-12E23E1E3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6268" y="3558909"/>
                  <a:ext cx="711889" cy="634688"/>
                </a:xfrm>
                <a:prstGeom prst="rect">
                  <a:avLst/>
                </a:prstGeom>
                <a:blipFill>
                  <a:blip r:embed="rId6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BFA976B7-B975-4827-B5E1-238752668845}"/>
                    </a:ext>
                  </a:extLst>
                </p:cNvPr>
                <p:cNvSpPr txBox="1"/>
                <p:nvPr/>
              </p:nvSpPr>
              <p:spPr>
                <a:xfrm>
                  <a:off x="10861111" y="3558909"/>
                  <a:ext cx="711889" cy="63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BFA976B7-B975-4827-B5E1-238752668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1111" y="3558909"/>
                  <a:ext cx="711889" cy="634688"/>
                </a:xfrm>
                <a:prstGeom prst="rect">
                  <a:avLst/>
                </a:prstGeom>
                <a:blipFill>
                  <a:blip r:embed="rId7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05DE0F59-E2EF-4C10-AC9C-2A2455C426CC}"/>
                    </a:ext>
                  </a:extLst>
                </p:cNvPr>
                <p:cNvSpPr txBox="1"/>
                <p:nvPr/>
              </p:nvSpPr>
              <p:spPr>
                <a:xfrm>
                  <a:off x="6445176" y="3558909"/>
                  <a:ext cx="711889" cy="63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sz="28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05DE0F59-E2EF-4C10-AC9C-2A2455C42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176" y="3558909"/>
                  <a:ext cx="711889" cy="634688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טבלה 5">
                <a:extLst>
                  <a:ext uri="{FF2B5EF4-FFF2-40B4-BE49-F238E27FC236}">
                    <a16:creationId xmlns:a16="http://schemas.microsoft.com/office/drawing/2014/main" id="{F2D36C89-90C6-32F8-3FC4-F3AD850FAAE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54980" y="123956"/>
              <a:ext cx="2389382" cy="14788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654">
                      <a:extLst>
                        <a:ext uri="{9D8B030D-6E8A-4147-A177-3AD203B41FA5}">
                          <a16:colId xmlns:a16="http://schemas.microsoft.com/office/drawing/2014/main" val="708969909"/>
                        </a:ext>
                      </a:extLst>
                    </a:gridCol>
                    <a:gridCol w="337378">
                      <a:extLst>
                        <a:ext uri="{9D8B030D-6E8A-4147-A177-3AD203B41FA5}">
                          <a16:colId xmlns:a16="http://schemas.microsoft.com/office/drawing/2014/main" val="3329144077"/>
                        </a:ext>
                      </a:extLst>
                    </a:gridCol>
                    <a:gridCol w="992350">
                      <a:extLst>
                        <a:ext uri="{9D8B030D-6E8A-4147-A177-3AD203B41FA5}">
                          <a16:colId xmlns:a16="http://schemas.microsoft.com/office/drawing/2014/main" val="302529603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Sample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Image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2314577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Domain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dirty="0"/>
                            <a:t>C</a:t>
                          </a:r>
                          <a:r>
                            <a:rPr lang="en-IL" sz="1400" dirty="0"/>
                            <a:t>ar model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905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Unknown attribute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Car </a:t>
                          </a:r>
                          <a:r>
                            <a:rPr lang="en-US" sz="1400" dirty="0"/>
                            <a:t>pose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70699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Learnt code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487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טבלה 5">
                <a:extLst>
                  <a:ext uri="{FF2B5EF4-FFF2-40B4-BE49-F238E27FC236}">
                    <a16:creationId xmlns:a16="http://schemas.microsoft.com/office/drawing/2014/main" id="{F2D36C89-90C6-32F8-3FC4-F3AD850FAAE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54980" y="123956"/>
              <a:ext cx="2389382" cy="14788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654">
                      <a:extLst>
                        <a:ext uri="{9D8B030D-6E8A-4147-A177-3AD203B41FA5}">
                          <a16:colId xmlns:a16="http://schemas.microsoft.com/office/drawing/2014/main" val="708969909"/>
                        </a:ext>
                      </a:extLst>
                    </a:gridCol>
                    <a:gridCol w="337378">
                      <a:extLst>
                        <a:ext uri="{9D8B030D-6E8A-4147-A177-3AD203B41FA5}">
                          <a16:colId xmlns:a16="http://schemas.microsoft.com/office/drawing/2014/main" val="3329144077"/>
                        </a:ext>
                      </a:extLst>
                    </a:gridCol>
                    <a:gridCol w="992350">
                      <a:extLst>
                        <a:ext uri="{9D8B030D-6E8A-4147-A177-3AD203B41FA5}">
                          <a16:colId xmlns:a16="http://schemas.microsoft.com/office/drawing/2014/main" val="302529603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Sample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4815" t="-4167" r="-292593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Image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2314577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Domain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4815" t="-96154" r="-292593" b="-2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dirty="0"/>
                            <a:t>C</a:t>
                          </a:r>
                          <a:r>
                            <a:rPr lang="en-IL" sz="1400" dirty="0"/>
                            <a:t>ar model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905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Unknown attribute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4815" t="-121429" r="-292593" b="-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Car </a:t>
                          </a:r>
                          <a:r>
                            <a:rPr lang="en-US" sz="1400" dirty="0"/>
                            <a:t>pose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70699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Learnt code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14815" t="-357692" r="-292593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48752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2F5335-2D79-B84C-CC1E-B751E0E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36" y="2937510"/>
            <a:ext cx="215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anomaly4.jpg" descr="anomaly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2" y="2254758"/>
            <a:ext cx="11911477" cy="409775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Anomaly De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Anomaly Detection</a:t>
            </a:r>
          </a:p>
        </p:txBody>
      </p:sp>
      <p:sp>
        <p:nvSpPr>
          <p:cNvPr id="157" name="Definition: Finding patterns that do not conform to expected behavior"/>
          <p:cNvSpPr txBox="1">
            <a:spLocks noGrp="1"/>
          </p:cNvSpPr>
          <p:nvPr>
            <p:ph type="body" idx="1"/>
          </p:nvPr>
        </p:nvSpPr>
        <p:spPr>
          <a:xfrm>
            <a:off x="608856" y="1308100"/>
            <a:ext cx="10974289" cy="4241800"/>
          </a:xfrm>
          <a:prstGeom prst="rect">
            <a:avLst/>
          </a:prstGeom>
        </p:spPr>
        <p:txBody>
          <a:bodyPr/>
          <a:lstStyle/>
          <a:p>
            <a:pPr marL="0" indent="0" defTabSz="412750">
              <a:lnSpc>
                <a:spcPct val="100000"/>
              </a:lnSpc>
              <a:spcBef>
                <a:spcPts val="0"/>
              </a:spcBef>
              <a:buNone/>
              <a:defRPr u="sng" spc="-44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IL" u="sng" dirty="0">
                <a:latin typeface="Canela Text Regular"/>
                <a:ea typeface="Canela Text Regular"/>
                <a:cs typeface="Canela Text Regular"/>
                <a:sym typeface="Canela Text Regular"/>
              </a:rPr>
              <a:t>Objective</a:t>
            </a:r>
            <a:r>
              <a:rPr lang="en-IL" u="none" dirty="0">
                <a:latin typeface="Canela Text Regular"/>
                <a:ea typeface="Canela Text Regular"/>
                <a:cs typeface="Canela Text Regular"/>
                <a:sym typeface="Canela Text Regular"/>
              </a:rPr>
              <a:t>: Discovering </a:t>
            </a:r>
            <a:r>
              <a:rPr lang="en-IL" i="1" u="none" dirty="0">
                <a:latin typeface="Canela Text Regular"/>
                <a:ea typeface="Canela Text Regular"/>
                <a:cs typeface="Canela Text Regular"/>
                <a:sym typeface="Canela Text Regular"/>
              </a:rPr>
              <a:t>unique</a:t>
            </a:r>
            <a:r>
              <a:rPr lang="en-IL" u="none" dirty="0">
                <a:latin typeface="Canela Text Regular"/>
                <a:ea typeface="Canela Text Regular"/>
                <a:cs typeface="Canela Text Regular"/>
                <a:sym typeface="Canela Text Regular"/>
              </a:rPr>
              <a:t>, </a:t>
            </a:r>
            <a:r>
              <a:rPr lang="en-IL" i="1" u="none" dirty="0">
                <a:latin typeface="Canela Text Regular"/>
                <a:ea typeface="Canela Text Regular"/>
                <a:cs typeface="Canela Text Regular"/>
                <a:sym typeface="Canela Text Regular"/>
              </a:rPr>
              <a:t>interesting</a:t>
            </a:r>
            <a:r>
              <a:rPr lang="en-IL" u="none" dirty="0">
                <a:latin typeface="Canela Text Regular"/>
                <a:ea typeface="Canela Text Regular"/>
                <a:cs typeface="Canela Text Regular"/>
                <a:sym typeface="Canela Text Regular"/>
              </a:rPr>
              <a:t> phenomena</a:t>
            </a:r>
            <a:endParaRPr u="none" dirty="0"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597604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684B53-5F7F-4682-AFE1-5C739B7D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Disentanglement Goals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02E25C8-EE90-4A4F-9F02-2643F8B79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complementary metrics are required:</a:t>
                </a:r>
              </a:p>
              <a:p>
                <a:endParaRPr lang="en-US" dirty="0"/>
              </a:p>
              <a:p>
                <a:r>
                  <a:rPr lang="en-US" dirty="0"/>
                  <a:t>Invariance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does not reveal any information about the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Informativeness -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all information about unknown attributes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he-IL" b="1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D02E25C8-EE90-4A4F-9F02-2643F8B79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613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טבלה 5">
                <a:extLst>
                  <a:ext uri="{FF2B5EF4-FFF2-40B4-BE49-F238E27FC236}">
                    <a16:creationId xmlns:a16="http://schemas.microsoft.com/office/drawing/2014/main" id="{04D2EEF9-AD7A-52C5-B061-11D6DDFA03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54980" y="123956"/>
              <a:ext cx="2389382" cy="14788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654">
                      <a:extLst>
                        <a:ext uri="{9D8B030D-6E8A-4147-A177-3AD203B41FA5}">
                          <a16:colId xmlns:a16="http://schemas.microsoft.com/office/drawing/2014/main" val="708969909"/>
                        </a:ext>
                      </a:extLst>
                    </a:gridCol>
                    <a:gridCol w="337378">
                      <a:extLst>
                        <a:ext uri="{9D8B030D-6E8A-4147-A177-3AD203B41FA5}">
                          <a16:colId xmlns:a16="http://schemas.microsoft.com/office/drawing/2014/main" val="3329144077"/>
                        </a:ext>
                      </a:extLst>
                    </a:gridCol>
                    <a:gridCol w="992350">
                      <a:extLst>
                        <a:ext uri="{9D8B030D-6E8A-4147-A177-3AD203B41FA5}">
                          <a16:colId xmlns:a16="http://schemas.microsoft.com/office/drawing/2014/main" val="302529603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Sample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Image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2314577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Domain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dirty="0"/>
                            <a:t>C</a:t>
                          </a:r>
                          <a:r>
                            <a:rPr lang="en-IL" sz="1400" dirty="0"/>
                            <a:t>ar model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905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Unknown attribute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Car pose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70699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Learnt code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487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טבלה 5">
                <a:extLst>
                  <a:ext uri="{FF2B5EF4-FFF2-40B4-BE49-F238E27FC236}">
                    <a16:creationId xmlns:a16="http://schemas.microsoft.com/office/drawing/2014/main" id="{04D2EEF9-AD7A-52C5-B061-11D6DDFA031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654980" y="123956"/>
              <a:ext cx="2389382" cy="14788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654">
                      <a:extLst>
                        <a:ext uri="{9D8B030D-6E8A-4147-A177-3AD203B41FA5}">
                          <a16:colId xmlns:a16="http://schemas.microsoft.com/office/drawing/2014/main" val="708969909"/>
                        </a:ext>
                      </a:extLst>
                    </a:gridCol>
                    <a:gridCol w="337378">
                      <a:extLst>
                        <a:ext uri="{9D8B030D-6E8A-4147-A177-3AD203B41FA5}">
                          <a16:colId xmlns:a16="http://schemas.microsoft.com/office/drawing/2014/main" val="3329144077"/>
                        </a:ext>
                      </a:extLst>
                    </a:gridCol>
                    <a:gridCol w="992350">
                      <a:extLst>
                        <a:ext uri="{9D8B030D-6E8A-4147-A177-3AD203B41FA5}">
                          <a16:colId xmlns:a16="http://schemas.microsoft.com/office/drawing/2014/main" val="302529603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Sample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815" t="-4167" r="-292593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Image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2314577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Domain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815" t="-96154" r="-292593" b="-2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dirty="0"/>
                            <a:t>C</a:t>
                          </a:r>
                          <a:r>
                            <a:rPr lang="en-IL" sz="1400" dirty="0"/>
                            <a:t>ar model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990546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Unknown attribute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815" t="-121429" r="-292593" b="-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Car pose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370699"/>
                      </a:ext>
                    </a:extLst>
                  </a:tr>
                  <a:tr h="327924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Learnt code</a:t>
                          </a:r>
                          <a:endParaRPr lang="en-IL" sz="14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4815" t="-357692" r="-292593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IL" sz="1400" dirty="0"/>
                            <a:t>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487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4188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CF94-A136-9CD4-6219-F657277B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Theoretical Challenges for Anomaly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FB222-1C3F-B10B-6BAC-AAEFBE532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4882116" cy="4351200"/>
          </a:xfrm>
        </p:spPr>
        <p:txBody>
          <a:bodyPr/>
          <a:lstStyle/>
          <a:p>
            <a:r>
              <a:rPr lang="en-US" dirty="0"/>
              <a:t>Characterizing desirable representations, under different priors for the distribution of anomalies. </a:t>
            </a:r>
            <a:endParaRPr lang="en-IL" dirty="0"/>
          </a:p>
          <a:p>
            <a:r>
              <a:rPr lang="en-US" dirty="0"/>
              <a:t>Characterizing </a:t>
            </a:r>
            <a:r>
              <a:rPr lang="en-IL" dirty="0"/>
              <a:t>conditions (distributional, supervision) when such representations be learned from the normal-only training data.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FE231-57C4-5914-DD14-C0EFFA1E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41" y="1825625"/>
            <a:ext cx="5432616" cy="48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7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CF94-A136-9CD4-6219-F657277B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Practical Challenges for Anomaly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FB222-1C3F-B10B-6BAC-AAEFBE532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Fine-grained AD: “Given all my previous</a:t>
            </a:r>
            <a:r>
              <a:rPr lang="en-US" dirty="0" err="1"/>
              <a:t>ly</a:t>
            </a:r>
            <a:r>
              <a:rPr lang="en-US" dirty="0"/>
              <a:t> seen</a:t>
            </a:r>
            <a:r>
              <a:rPr lang="en-IL" dirty="0"/>
              <a:t> birds, is this new bird anomalous?”</a:t>
            </a:r>
          </a:p>
          <a:p>
            <a:r>
              <a:rPr lang="en-IL" dirty="0"/>
              <a:t>Interpretable AD for more general settings</a:t>
            </a:r>
          </a:p>
          <a:p>
            <a:r>
              <a:rPr lang="en-IL" dirty="0"/>
              <a:t>Guidance: more effective human guidance with less effort</a:t>
            </a:r>
          </a:p>
          <a:p>
            <a:r>
              <a:rPr lang="en-IL" dirty="0"/>
              <a:t>Desidertaum 4: AD beyond images</a:t>
            </a:r>
          </a:p>
        </p:txBody>
      </p:sp>
      <p:pic>
        <p:nvPicPr>
          <p:cNvPr id="4" name="Picture 2" descr="Examples of CUB-200-2011 dataset [1]. Large variance in the same... |  Download Scientific Diagram">
            <a:extLst>
              <a:ext uri="{FF2B5EF4-FFF2-40B4-BE49-F238E27FC236}">
                <a16:creationId xmlns:a16="http://schemas.microsoft.com/office/drawing/2014/main" id="{6928FEB2-A44F-1352-3B71-1B90D427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68" y="4348480"/>
            <a:ext cx="4870086" cy="241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adar - Wikipedia">
            <a:extLst>
              <a:ext uri="{FF2B5EF4-FFF2-40B4-BE49-F238E27FC236}">
                <a16:creationId xmlns:a16="http://schemas.microsoft.com/office/drawing/2014/main" id="{2328044E-D902-842A-4C2D-1E14A2CA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47" y="4425294"/>
            <a:ext cx="1749374" cy="223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56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17BC-60FF-F950-7E9D-D422BB75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E4B1-66B6-3C81-C0CE-68CFC76ED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Essential unsupervised task</a:t>
            </a:r>
          </a:p>
          <a:p>
            <a:r>
              <a:rPr lang="en-IL" dirty="0"/>
              <a:t>Classify a set of images </a:t>
            </a:r>
            <a:r>
              <a:rPr lang="en-IL" b="1" dirty="0"/>
              <a:t>without</a:t>
            </a:r>
            <a:r>
              <a:rPr lang="en-IL" dirty="0"/>
              <a:t> training labels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5122" name="Picture 2" descr="Image Classification | Papers With Code">
            <a:extLst>
              <a:ext uri="{FF2B5EF4-FFF2-40B4-BE49-F238E27FC236}">
                <a16:creationId xmlns:a16="http://schemas.microsoft.com/office/drawing/2014/main" id="{A48584DF-4467-3882-2206-A650A8AC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20" y="3169919"/>
            <a:ext cx="3515995" cy="351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407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E076-AE7F-7D83-A33A-7EED0A49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Is </a:t>
            </a:r>
            <a:r>
              <a:rPr lang="en-US" dirty="0"/>
              <a:t>Unsupervised Classification</a:t>
            </a:r>
            <a:r>
              <a:rPr lang="en-IL" dirty="0"/>
              <a:t> Ever Possible?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2AC2-4C1F-B4E7-D385-AE5C7959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Hypothesis: classes form clusters in representation space</a:t>
            </a:r>
          </a:p>
          <a:p>
            <a:r>
              <a:rPr lang="en-IL" dirty="0"/>
              <a:t>By detecting clusters – discover classes</a:t>
            </a:r>
          </a:p>
        </p:txBody>
      </p:sp>
      <p:pic>
        <p:nvPicPr>
          <p:cNvPr id="4098" name="Picture 2" descr="Cluster analysis - Wikipedia">
            <a:extLst>
              <a:ext uri="{FF2B5EF4-FFF2-40B4-BE49-F238E27FC236}">
                <a16:creationId xmlns:a16="http://schemas.microsoft.com/office/drawing/2014/main" id="{B4178F02-559D-8E2E-2ACF-C94BFFE3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49" y="2885441"/>
            <a:ext cx="5724201" cy="383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17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BBDA-6F42-C3CC-D07B-E6AD41B3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02122"/>
                </a:solidFill>
              </a:rPr>
              <a:t>H</a:t>
            </a:r>
            <a:r>
              <a:rPr lang="en-US" i="0" dirty="0">
                <a:solidFill>
                  <a:srgbClr val="202122"/>
                </a:solidFill>
                <a:effectLst/>
              </a:rPr>
              <a:t>ierarchical</a:t>
            </a:r>
            <a:r>
              <a:rPr lang="en-IL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51A2-0136-AF1D-05ED-417CAF2B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3823" cy="4351338"/>
          </a:xfrm>
        </p:spPr>
        <p:txBody>
          <a:bodyPr/>
          <a:lstStyle/>
          <a:p>
            <a:r>
              <a:rPr lang="en-IL" dirty="0"/>
              <a:t>Every point is initially designated a cluster</a:t>
            </a:r>
          </a:p>
          <a:p>
            <a:r>
              <a:rPr lang="en-IL" dirty="0"/>
              <a:t>Merge clusters whose variance will increase the least</a:t>
            </a:r>
          </a:p>
          <a:p>
            <a:r>
              <a:rPr lang="en-IL" dirty="0"/>
              <a:t>Repeat until only K clusters remain</a:t>
            </a:r>
          </a:p>
        </p:txBody>
      </p:sp>
      <p:pic>
        <p:nvPicPr>
          <p:cNvPr id="10242" name="Picture 2" descr="Agglomerative Hierarchical Clustering - Datanovia">
            <a:extLst>
              <a:ext uri="{FF2B5EF4-FFF2-40B4-BE49-F238E27FC236}">
                <a16:creationId xmlns:a16="http://schemas.microsoft.com/office/drawing/2014/main" id="{75FE2829-4975-70AA-E9D8-860AA204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41096"/>
            <a:ext cx="5183823" cy="48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43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2BC1-19D7-DB2F-9B92-2923F694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K Means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374D9-F6F7-D87D-C022-81D1C468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You have seen this in IML</a:t>
            </a:r>
          </a:p>
        </p:txBody>
      </p:sp>
      <p:pic>
        <p:nvPicPr>
          <p:cNvPr id="6146" name="Picture 2" descr="K-Means Clustering in Python: A Practical Guide – Real Python">
            <a:extLst>
              <a:ext uri="{FF2B5EF4-FFF2-40B4-BE49-F238E27FC236}">
                <a16:creationId xmlns:a16="http://schemas.microsoft.com/office/drawing/2014/main" id="{1F4B0970-372D-D196-767B-E9A45F82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3251200"/>
            <a:ext cx="9362324" cy="26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64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97B6-D48D-568C-4F2B-4D996BEA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Latent-V</a:t>
            </a:r>
            <a:r>
              <a:rPr lang="en-US" dirty="0"/>
              <a:t>a</a:t>
            </a:r>
            <a:r>
              <a:rPr lang="en-IL" dirty="0"/>
              <a:t>riable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00966-241C-1C1A-0345-080E7304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can be formulated as a </a:t>
            </a:r>
            <a:r>
              <a:rPr lang="en-IL" b="1" dirty="0"/>
              <a:t>discrete</a:t>
            </a:r>
            <a:r>
              <a:rPr lang="en-IL" dirty="0"/>
              <a:t> latent variable model</a:t>
            </a:r>
          </a:p>
          <a:p>
            <a:r>
              <a:rPr lang="en-IL" dirty="0"/>
              <a:t>Differently from VAE, here the latent variable has a small set of values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This is easy to compute</a:t>
            </a:r>
          </a:p>
          <a:p>
            <a:r>
              <a:rPr lang="en-IL" dirty="0"/>
              <a:t>No need for importance sampling and proposal distributions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E81F3E2-ED15-E16D-C51D-782F77A3E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3065780"/>
            <a:ext cx="89281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39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6E06-1598-BD99-B648-B756BB99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Classification With 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DB76-9A5D-A0D4-052F-F5C192EA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To classify using latent variable model, use Bayes’ law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B37D1AB-C834-3870-6140-C1B09973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2794000"/>
            <a:ext cx="7467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83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14D2-A613-DE43-BD0A-F67E725A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Gaussian Mixture Models (GMMs)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A589-4ADD-17D9-D2C0-1C3E492B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GMMs, we assume that p(x|z) is Gaussian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All parameters are optimized using maximum likelihood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Extend to deep encodings by learning E and clustering e</a:t>
            </a:r>
            <a:r>
              <a:rPr lang="en-IL" baseline="-25000" dirty="0"/>
              <a:t>i</a:t>
            </a:r>
            <a:r>
              <a:rPr lang="en-IL" dirty="0"/>
              <a:t> = E(x</a:t>
            </a:r>
            <a:r>
              <a:rPr lang="en-IL" baseline="-25000" dirty="0"/>
              <a:t>i</a:t>
            </a:r>
            <a:r>
              <a:rPr lang="en-IL" dirty="0"/>
              <a:t>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D77EC5-9EAD-CD95-DD3B-8DB8AAE8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10" y="2551430"/>
            <a:ext cx="51943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2F92754-CB5C-6777-439B-F9D4A9E7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19" y="3978910"/>
            <a:ext cx="6806513" cy="58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37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is it important?</a:t>
            </a:r>
            <a:r>
              <a:rPr lang="en-US" dirty="0"/>
              <a:t> – Cyber and Manufacturing</a:t>
            </a:r>
            <a:endParaRPr dirty="0"/>
          </a:p>
        </p:txBody>
      </p:sp>
      <p:sp>
        <p:nvSpPr>
          <p:cNvPr id="160" name="Manufacturing: detecting faulty products or equipments…"/>
          <p:cNvSpPr txBox="1">
            <a:spLocks noGrp="1"/>
          </p:cNvSpPr>
          <p:nvPr>
            <p:ph type="body" idx="1"/>
          </p:nvPr>
        </p:nvSpPr>
        <p:spPr>
          <a:xfrm>
            <a:off x="608856" y="1717513"/>
            <a:ext cx="1097428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Cyber security: unusual program signatures, network activity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Production line: discovering faulty products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74" name="Picture 2" descr="New Juke production begins at Nissan Sunderland plant">
            <a:extLst>
              <a:ext uri="{FF2B5EF4-FFF2-40B4-BE49-F238E27FC236}">
                <a16:creationId xmlns:a16="http://schemas.microsoft.com/office/drawing/2014/main" id="{D547DA0B-5D9F-3E41-B702-73EE5D65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20" y="2833370"/>
            <a:ext cx="5779770" cy="38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0135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9416-DF86-2239-DA9B-8D6EC186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Classification-Based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44C-A9F9-DB74-AA87-4E211F4AF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make two assumptions:</a:t>
            </a:r>
          </a:p>
          <a:p>
            <a:pPr lvl="1"/>
            <a:r>
              <a:rPr lang="en-IL" dirty="0"/>
              <a:t>We know the proportion of samples in each cluster (e.g. equal)</a:t>
            </a:r>
          </a:p>
          <a:p>
            <a:pPr lvl="1"/>
            <a:r>
              <a:rPr lang="en-IL" dirty="0"/>
              <a:t>Every sample belongs to a single cluster only</a:t>
            </a:r>
          </a:p>
        </p:txBody>
      </p:sp>
    </p:spTree>
    <p:extLst>
      <p:ext uri="{BB962C8B-B14F-4D97-AF65-F5344CB8AC3E}">
        <p14:creationId xmlns:p14="http://schemas.microsoft.com/office/powerpoint/2010/main" val="3558528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9271-7F76-2E9C-B695-F2D55B7B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Distribution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CCFCF-A23C-775B-22C1-4990D898B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Compute q(z=i) proportion of data assigned to z=i: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Loss is therefore the difference from the prior:</a:t>
            </a: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53D4A6BF-604C-28A4-EB58-BE73C08E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4093210"/>
            <a:ext cx="29845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8BD5AB5F-75AD-DE2E-94DC-EAD8369D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673350"/>
            <a:ext cx="33528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97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F0E7-6EE0-9CC2-284F-B65090D7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Classifier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CAFC5-BB4D-B2DA-234B-2AA5F458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want classifiers to assign point confidently to a single class</a:t>
            </a:r>
          </a:p>
          <a:p>
            <a:r>
              <a:rPr lang="en-IL" dirty="0"/>
              <a:t>Enforce low entropy, which does exactly that</a:t>
            </a:r>
          </a:p>
          <a:p>
            <a:endParaRPr lang="en-IL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C92F881-AA90-2119-F0F3-8B88621ED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3025140"/>
            <a:ext cx="81534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5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777F-3129-C5A0-7A29-235B241B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Optimize Loss with Some Representation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A00E3-57F6-13A1-318A-3E106682B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Optimize both confidence and proprtion loss</a:t>
            </a:r>
          </a:p>
          <a:p>
            <a:r>
              <a:rPr lang="en-IL" dirty="0"/>
              <a:t>Typically easy to overfit, therefore all include some rep learning loss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9B8014C-AAB7-D9C6-264F-55884EAF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90" y="3171190"/>
            <a:ext cx="62103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42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1904-20EA-C976-6290-74B6F9D0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Domain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0025-06D0-D619-0971-C65776FF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we have a labeled training set for domain A (photos)</a:t>
            </a:r>
          </a:p>
          <a:p>
            <a:pPr lvl="1"/>
            <a:r>
              <a:rPr lang="en-IL" dirty="0"/>
              <a:t>A dataset with pairs of</a:t>
            </a:r>
          </a:p>
          <a:p>
            <a:r>
              <a:rPr lang="en-IL" dirty="0"/>
              <a:t>We want a classifier that performs well on domain B (paintings)</a:t>
            </a:r>
          </a:p>
          <a:p>
            <a:r>
              <a:rPr lang="en-IL" dirty="0"/>
              <a:t>Can we make. a classifier that generalizes cross domain?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8A7154CD-3B28-C480-70D2-637A0DC9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297430"/>
            <a:ext cx="21082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885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91C2-681E-4927-54C1-5171547C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Domain Generalization – Nothing Beats 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F26B-3F9E-8EA7-DBB6-75DD4C2EF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Nothing beats empirical risk minimization (just training) on domain A</a:t>
            </a:r>
          </a:p>
          <a:p>
            <a:r>
              <a:rPr lang="en-IL" dirty="0"/>
              <a:t>As always, powerful pretraining and regularization helps</a:t>
            </a:r>
          </a:p>
          <a:p>
            <a:r>
              <a:rPr lang="en-IL" dirty="0"/>
              <a:t>Lots of celever things tried, nothing really works </a:t>
            </a:r>
            <a:r>
              <a:rPr lang="en-IL" dirty="0">
                <a:sym typeface="Wingdings" pitchFamily="2" charset="2"/>
              </a:rPr>
              <a:t>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6E6EB-4E16-83CC-9C93-EC2B24F2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60" y="3706177"/>
            <a:ext cx="7772400" cy="26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7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147E-D748-089A-ED28-F8E2BC16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886F-F0B1-85E0-6CEC-623D5AE4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we have a labelled training set from domain A </a:t>
            </a:r>
          </a:p>
          <a:p>
            <a:r>
              <a:rPr lang="en-IL" dirty="0"/>
              <a:t>We also have an </a:t>
            </a:r>
            <a:r>
              <a:rPr lang="en-IL" b="1" dirty="0"/>
              <a:t>unlablled</a:t>
            </a:r>
            <a:r>
              <a:rPr lang="en-IL" dirty="0"/>
              <a:t> set of images from domain B</a:t>
            </a:r>
          </a:p>
          <a:p>
            <a:r>
              <a:rPr lang="en-IL" dirty="0"/>
              <a:t>C</a:t>
            </a:r>
            <a:r>
              <a:rPr lang="en-US" dirty="0"/>
              <a:t>a</a:t>
            </a:r>
            <a:r>
              <a:rPr lang="en-IL" dirty="0"/>
              <a:t>n we now do better? </a:t>
            </a:r>
          </a:p>
        </p:txBody>
      </p:sp>
      <p:pic>
        <p:nvPicPr>
          <p:cNvPr id="15362" name="Picture 2" descr="USC Media Communications Lab – MCL Research on Domain Adaptation">
            <a:extLst>
              <a:ext uri="{FF2B5EF4-FFF2-40B4-BE49-F238E27FC236}">
                <a16:creationId xmlns:a16="http://schemas.microsoft.com/office/drawing/2014/main" id="{0FD88007-B7F3-814B-4B7D-B58FB92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04" y="3529965"/>
            <a:ext cx="5760191" cy="29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308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D995-8140-FBCC-A455-4E1C1687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Combining Classification +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400DA-8313-29C8-247E-D1D7B412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can combine classification loss for A and clustering losses for B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en-US" dirty="0"/>
              <a:t>Limitation: works when classifier trained on A works ok on B</a:t>
            </a:r>
          </a:p>
          <a:p>
            <a:r>
              <a:rPr lang="en-US" dirty="0"/>
              <a:t>Otherwise, even if clustering works, clusters will be mislabeled</a:t>
            </a:r>
            <a:r>
              <a:rPr lang="en-IL" dirty="0"/>
              <a:t> 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A9DDFC54-4494-1250-1F78-2F9C420F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1130"/>
            <a:ext cx="105029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57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0F1-3EE7-4489-C35F-52C5806E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4D61-F1FB-0E92-038D-0D5E872B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this course, we focused on long standing </a:t>
            </a:r>
            <a:r>
              <a:rPr lang="en-US" dirty="0"/>
              <a:t>ML ideas</a:t>
            </a:r>
          </a:p>
          <a:p>
            <a:r>
              <a:rPr lang="en-US" dirty="0"/>
              <a:t>Modern breakthroughs are simple (but clever) extension</a:t>
            </a:r>
          </a:p>
        </p:txBody>
      </p:sp>
    </p:spTree>
    <p:extLst>
      <p:ext uri="{BB962C8B-B14F-4D97-AF65-F5344CB8AC3E}">
        <p14:creationId xmlns:p14="http://schemas.microsoft.com/office/powerpoint/2010/main" val="3165103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0F1-3EE7-4489-C35F-52C5806E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94D61-F1FB-0E92-038D-0D5E872B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this course, we focused on long standing </a:t>
            </a:r>
            <a:r>
              <a:rPr lang="en-US" dirty="0"/>
              <a:t>ML ideas</a:t>
            </a:r>
          </a:p>
          <a:p>
            <a:r>
              <a:rPr lang="en-US" dirty="0"/>
              <a:t>Modern breakthroughs are simple (but clever) extension</a:t>
            </a:r>
          </a:p>
        </p:txBody>
      </p:sp>
    </p:spTree>
    <p:extLst>
      <p:ext uri="{BB962C8B-B14F-4D97-AF65-F5344CB8AC3E}">
        <p14:creationId xmlns:p14="http://schemas.microsoft.com/office/powerpoint/2010/main" val="103571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y is it importan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is it important?</a:t>
            </a:r>
            <a:r>
              <a:rPr lang="en-US" dirty="0"/>
              <a:t> – Medicine</a:t>
            </a:r>
            <a:endParaRPr dirty="0"/>
          </a:p>
        </p:txBody>
      </p:sp>
      <p:sp>
        <p:nvSpPr>
          <p:cNvPr id="160" name="Manufacturing: detecting faulty products or equipments…"/>
          <p:cNvSpPr txBox="1">
            <a:spLocks noGrp="1"/>
          </p:cNvSpPr>
          <p:nvPr>
            <p:ph type="body" idx="1"/>
          </p:nvPr>
        </p:nvSpPr>
        <p:spPr>
          <a:xfrm>
            <a:off x="608856" y="1717513"/>
            <a:ext cx="10974289" cy="4241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ela Text Bold"/>
                <a:sym typeface="Canela Text Bold"/>
              </a:rPr>
              <a:t>Finding biomarkers for early discovery of disease in routine medical scans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5364" name="Picture 4" descr="OCT Eye Scans are now available at Pybus Opticians - Pybus Opticians">
            <a:extLst>
              <a:ext uri="{FF2B5EF4-FFF2-40B4-BE49-F238E27FC236}">
                <a16:creationId xmlns:a16="http://schemas.microsoft.com/office/drawing/2014/main" id="{BC91EDCA-D487-CA4C-A9D2-6DDE20C0C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509838"/>
            <a:ext cx="8239125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2886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D22A-6BF4-B113-2F7E-3C2563F4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models – 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09B9-CEC0-CA8A-7AD7-2F3D1141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Classical: Auto-regressive models on discrete data</a:t>
            </a:r>
          </a:p>
          <a:p>
            <a:r>
              <a:rPr lang="en-IL" dirty="0"/>
              <a:t>SoTA: Replace the function approximator by a transformer</a:t>
            </a:r>
          </a:p>
        </p:txBody>
      </p:sp>
    </p:spTree>
    <p:extLst>
      <p:ext uri="{BB962C8B-B14F-4D97-AF65-F5344CB8AC3E}">
        <p14:creationId xmlns:p14="http://schemas.microsoft.com/office/powerpoint/2010/main" val="1306586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D22A-6BF4-B113-2F7E-3C2563F4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models – </a:t>
            </a:r>
            <a:r>
              <a:rPr lang="en-US" dirty="0"/>
              <a:t>Variational Inference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09B9-CEC0-CA8A-7AD7-2F3D1141A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Classical: Variational approximation for likelihood estimation of latent variable models using importance sampling </a:t>
            </a:r>
          </a:p>
          <a:p>
            <a:r>
              <a:rPr lang="en-IL" dirty="0"/>
              <a:t>SoTA: Replace the latent optimization of thr sampling distribution q(z|x) = N(mu_x, sigma^2_x) by an amortized encoder E(x)</a:t>
            </a:r>
          </a:p>
        </p:txBody>
      </p:sp>
    </p:spTree>
    <p:extLst>
      <p:ext uri="{BB962C8B-B14F-4D97-AF65-F5344CB8AC3E}">
        <p14:creationId xmlns:p14="http://schemas.microsoft.com/office/powerpoint/2010/main" val="2261883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76F9-46B7-5665-8C4C-60DB0851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models – </a:t>
            </a:r>
            <a:r>
              <a:rPr lang="en-US" dirty="0"/>
              <a:t>Diffusion models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FC98-8F35-E33D-395D-3C4262A82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idea: </a:t>
            </a:r>
          </a:p>
          <a:p>
            <a:pPr lvl="1"/>
            <a:r>
              <a:rPr lang="en-IL" dirty="0"/>
              <a:t>1) create a forward diffusion model by adding Gaussian noise to sample</a:t>
            </a:r>
          </a:p>
          <a:p>
            <a:pPr lvl="1"/>
            <a:r>
              <a:rPr lang="en-IL" dirty="0"/>
              <a:t>2) invert this process by the reverse diffusion process, requiring the score</a:t>
            </a:r>
          </a:p>
          <a:p>
            <a:r>
              <a:rPr lang="en-IL" dirty="0"/>
              <a:t>Idea for 2010 (Vincent) – score estimation by denoising</a:t>
            </a:r>
          </a:p>
          <a:p>
            <a:r>
              <a:rPr lang="en-IL" dirty="0"/>
              <a:t>SoTA idea: use deep network for denoising</a:t>
            </a:r>
          </a:p>
        </p:txBody>
      </p:sp>
    </p:spTree>
    <p:extLst>
      <p:ext uri="{BB962C8B-B14F-4D97-AF65-F5344CB8AC3E}">
        <p14:creationId xmlns:p14="http://schemas.microsoft.com/office/powerpoint/2010/main" val="4155034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705F-F8EC-C9BD-E61C-4BE13650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Models – IPM and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3C7A-932E-4C0F-73F7-F51E1B1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idea: compute distance between distributions using the integral probability metric (IPM) with Lipschitz-1 functions</a:t>
            </a:r>
          </a:p>
          <a:p>
            <a:r>
              <a:rPr lang="en-IL" dirty="0"/>
              <a:t>SoTA idea: </a:t>
            </a:r>
          </a:p>
          <a:p>
            <a:pPr lvl="1"/>
            <a:r>
              <a:rPr lang="en-IL" dirty="0"/>
              <a:t>1) Use to train generator networks minimizing distance between gen and real</a:t>
            </a:r>
          </a:p>
          <a:p>
            <a:pPr lvl="1"/>
            <a:r>
              <a:rPr lang="en-IL" dirty="0"/>
              <a:t>2) Estimate IPM using a deep neural network discriminator</a:t>
            </a:r>
          </a:p>
        </p:txBody>
      </p:sp>
    </p:spTree>
    <p:extLst>
      <p:ext uri="{BB962C8B-B14F-4D97-AF65-F5344CB8AC3E}">
        <p14:creationId xmlns:p14="http://schemas.microsoft.com/office/powerpoint/2010/main" val="80285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5933-BC42-DB58-6068-0D8C008B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Representation Learning – Local and VicReg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B745-DAFC-5E90-7094-2712884F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ideas: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Compute local region by finding kNN using L2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Enforce embeddings of local regions to be similar</a:t>
            </a:r>
          </a:p>
          <a:p>
            <a:r>
              <a:rPr lang="en-IL" dirty="0"/>
              <a:t>SoTA idea:</a:t>
            </a:r>
          </a:p>
          <a:p>
            <a:pPr lvl="1"/>
            <a:r>
              <a:rPr lang="en-IL" dirty="0"/>
              <a:t>Use augmentations to create local region</a:t>
            </a:r>
          </a:p>
          <a:p>
            <a:pPr lvl="1"/>
            <a:r>
              <a:rPr lang="en-IL" dirty="0"/>
              <a:t>Use encoder to map sample to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875326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5933-BC42-DB58-6068-0D8C008B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Rep. Learning – SNE and Contrastive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B745-DAFC-5E90-7094-2712884F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ideas: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Compute distribution-like weighting between points using softmax on L2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Do the same thing for embeddings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Optimize eembeddings using KL between distributions</a:t>
            </a:r>
          </a:p>
          <a:p>
            <a:r>
              <a:rPr lang="en-IL" dirty="0"/>
              <a:t>SoTA idea:</a:t>
            </a:r>
          </a:p>
          <a:p>
            <a:pPr lvl="1"/>
            <a:r>
              <a:rPr lang="en-IL" dirty="0"/>
              <a:t>Use augmentations to create one-hot distribution for points</a:t>
            </a:r>
          </a:p>
          <a:p>
            <a:pPr lvl="1"/>
            <a:r>
              <a:rPr lang="en-IL" dirty="0"/>
              <a:t>Use encoder to map sample to embedding</a:t>
            </a:r>
          </a:p>
        </p:txBody>
      </p:sp>
    </p:spTree>
    <p:extLst>
      <p:ext uri="{BB962C8B-B14F-4D97-AF65-F5344CB8AC3E}">
        <p14:creationId xmlns:p14="http://schemas.microsoft.com/office/powerpoint/2010/main" val="1916812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5933-BC42-DB58-6068-0D8C008B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Rep. Learning – CCA and Barlow Twins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B745-DAFC-5E90-7094-2712884F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ideas: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Embeddings of two views of the same sample have correlation identity </a:t>
            </a:r>
          </a:p>
          <a:p>
            <a:r>
              <a:rPr lang="en-IL" dirty="0"/>
              <a:t>SoTA idea:</a:t>
            </a:r>
          </a:p>
          <a:p>
            <a:pPr lvl="1"/>
            <a:r>
              <a:rPr lang="en-IL" dirty="0"/>
              <a:t>Use augmentations to create views</a:t>
            </a:r>
          </a:p>
          <a:p>
            <a:pPr lvl="1"/>
            <a:r>
              <a:rPr lang="en-IL" dirty="0"/>
              <a:t>Use encoder to map sample to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320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C63B-E87E-D245-9B40-807BB322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Anomaly detection is key for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0F913-09D6-2141-A2F3-BB712CAF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600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dirty="0"/>
              <a:t>Thomas Kuhn, </a:t>
            </a:r>
            <a:r>
              <a:rPr lang="en-GB" dirty="0"/>
              <a:t>The Structure of Scientific Revolutions (1962)</a:t>
            </a:r>
          </a:p>
          <a:p>
            <a:r>
              <a:rPr lang="en-GB" dirty="0">
                <a:effectLst/>
              </a:rPr>
              <a:t>“</a:t>
            </a:r>
            <a:r>
              <a:rPr lang="en-GB" i="1" dirty="0"/>
              <a:t>Discovery begins with the awareness of anomaly” </a:t>
            </a:r>
          </a:p>
          <a:p>
            <a:r>
              <a:rPr lang="en-GB" i="1" dirty="0"/>
              <a:t>“The paradigm change is complete when the paradigm has been adjusted so that the anomalous become the expected. “</a:t>
            </a:r>
          </a:p>
          <a:p>
            <a:r>
              <a:rPr lang="en-GB" i="1" dirty="0"/>
              <a:t>The result is that the scientist is able to see nature in a different way”</a:t>
            </a:r>
            <a:r>
              <a:rPr lang="en-IL" dirty="0">
                <a:effectLst/>
              </a:rPr>
              <a:t> </a:t>
            </a:r>
            <a:endParaRPr lang="en-IL" dirty="0"/>
          </a:p>
        </p:txBody>
      </p:sp>
      <p:pic>
        <p:nvPicPr>
          <p:cNvPr id="2052" name="Picture 4" descr="Thomas Kuhn - Wikipedia">
            <a:extLst>
              <a:ext uri="{FF2B5EF4-FFF2-40B4-BE49-F238E27FC236}">
                <a16:creationId xmlns:a16="http://schemas.microsoft.com/office/drawing/2014/main" id="{BE21E42E-A973-E240-BC20-19F503DC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79" y="1825625"/>
            <a:ext cx="29591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21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4092-F5EE-0E49-BB76-E1CB90A4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Discovery of Penicillin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3382-68A9-3246-B48E-9D81B56CF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Fleming returned from vacation and inspected his petri dishes</a:t>
            </a:r>
          </a:p>
          <a:p>
            <a:r>
              <a:rPr lang="en-IL" dirty="0"/>
              <a:t>Dishes contained bacteria everywhere except for for moldy areas</a:t>
            </a:r>
          </a:p>
          <a:p>
            <a:r>
              <a:rPr lang="en-IL" dirty="0"/>
              <a:t>This anomaly lead to the discovery of Penicillin  </a:t>
            </a:r>
          </a:p>
        </p:txBody>
      </p:sp>
      <p:pic>
        <p:nvPicPr>
          <p:cNvPr id="1026" name="Picture 2" descr="Who was Dr. Alexander Fleming and How was Penicillin Discovered?">
            <a:extLst>
              <a:ext uri="{FF2B5EF4-FFF2-40B4-BE49-F238E27FC236}">
                <a16:creationId xmlns:a16="http://schemas.microsoft.com/office/drawing/2014/main" id="{7ACFC9BC-BAB6-B042-8FD1-759465C8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027" y="4001294"/>
            <a:ext cx="4506686" cy="24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2FB804-6045-3E47-BCFE-FF07879EA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88" y="3731533"/>
            <a:ext cx="2761343" cy="2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16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2921</Words>
  <Application>Microsoft Macintosh PowerPoint</Application>
  <PresentationFormat>Widescreen</PresentationFormat>
  <Paragraphs>390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Canela Regular</vt:lpstr>
      <vt:lpstr>Canela Text Bold</vt:lpstr>
      <vt:lpstr>Canela Text Regular</vt:lpstr>
      <vt:lpstr>Graphik</vt:lpstr>
      <vt:lpstr>Graphik Semibold</vt:lpstr>
      <vt:lpstr>Office Theme</vt:lpstr>
      <vt:lpstr>Applications of Representation Learning</vt:lpstr>
      <vt:lpstr>Retrieval</vt:lpstr>
      <vt:lpstr>Semantic Representation</vt:lpstr>
      <vt:lpstr>Retrieval in Practice</vt:lpstr>
      <vt:lpstr>Anomaly Detection</vt:lpstr>
      <vt:lpstr>Why is it important? – Cyber and Manufacturing</vt:lpstr>
      <vt:lpstr>Why is it important? – Medicine</vt:lpstr>
      <vt:lpstr>Anomaly detection is key for discovery</vt:lpstr>
      <vt:lpstr>Discovery of Penicillin</vt:lpstr>
      <vt:lpstr>Standard Setting</vt:lpstr>
      <vt:lpstr>Reformulating Anomaly Detection as Density Estimation </vt:lpstr>
      <vt:lpstr>Challenge #1: Estimation is Hard</vt:lpstr>
      <vt:lpstr>Challenge #2: Representation Must Capture Interesting Variation</vt:lpstr>
      <vt:lpstr>Out-of-Distribution Generalization</vt:lpstr>
      <vt:lpstr>Most Deep AD Focus on Poor OOD Generalization</vt:lpstr>
      <vt:lpstr>Our Approach: Representation is All You Need</vt:lpstr>
      <vt:lpstr>Which Representation Encoder?</vt:lpstr>
      <vt:lpstr>Experiment #1: Deep Nearest Neighbors</vt:lpstr>
      <vt:lpstr>Experiment #1: Results</vt:lpstr>
      <vt:lpstr>Experiment #1: Generality Across Datasets</vt:lpstr>
      <vt:lpstr>Experiment #2: Deep Anomaly Segmentation</vt:lpstr>
      <vt:lpstr>Experiment #2: Deep Anomaly Segmentation</vt:lpstr>
      <vt:lpstr>Experiment #2: SPADE Results</vt:lpstr>
      <vt:lpstr>The Best Representation is Not Always Deep</vt:lpstr>
      <vt:lpstr>Story So Far</vt:lpstr>
      <vt:lpstr>Desiderata for Anomaly Detection Methods</vt:lpstr>
      <vt:lpstr>Desideratum 1: Combining External and Internal Data</vt:lpstr>
      <vt:lpstr>PANDA  - Pre-trained ANomaly Detection Adaptation</vt:lpstr>
      <vt:lpstr>Adapting Pre-trained Features</vt:lpstr>
      <vt:lpstr>What about the feature collapse problem?</vt:lpstr>
      <vt:lpstr>Seizing the moment</vt:lpstr>
      <vt:lpstr>Our Latest Ideas: Mean Shifted and DINO</vt:lpstr>
      <vt:lpstr>Desideratum #2: Interpretable Video AD</vt:lpstr>
      <vt:lpstr>Unusual Velocity</vt:lpstr>
      <vt:lpstr>Unusual Human Pose</vt:lpstr>
      <vt:lpstr>Attribute-Based Representation</vt:lpstr>
      <vt:lpstr>Deep Residual </vt:lpstr>
      <vt:lpstr>Entire System</vt:lpstr>
      <vt:lpstr>Surprisingly, This is SoTA</vt:lpstr>
      <vt:lpstr>Desideratum #3: Dealing with Ambiguity</vt:lpstr>
      <vt:lpstr>Can Scaling Up FM Improve AD Indefinitely?</vt:lpstr>
      <vt:lpstr>Example: Anomalous Bird Detection</vt:lpstr>
      <vt:lpstr>Expressivity-Sensitivity Tradeoff</vt:lpstr>
      <vt:lpstr>No Free Lunch</vt:lpstr>
      <vt:lpstr>Asking Users for Guidance</vt:lpstr>
      <vt:lpstr>Nuisance Guidance for AD: Example</vt:lpstr>
      <vt:lpstr>Representations Invariant to Nuisance Attributes</vt:lpstr>
      <vt:lpstr>Task</vt:lpstr>
      <vt:lpstr>Representation for Unknown Attribute</vt:lpstr>
      <vt:lpstr>Disentanglement Goals</vt:lpstr>
      <vt:lpstr>Theoretical Challenges for Anomaly Detection</vt:lpstr>
      <vt:lpstr>Practical Challenges for Anomaly Detection</vt:lpstr>
      <vt:lpstr>Clustering</vt:lpstr>
      <vt:lpstr>Is Unsupervised Classification Ever Possible?</vt:lpstr>
      <vt:lpstr>Hierarchical Clustering</vt:lpstr>
      <vt:lpstr>K Means Clustering </vt:lpstr>
      <vt:lpstr>Latent-Variable Clustering</vt:lpstr>
      <vt:lpstr>Classification With Latent Variable Models</vt:lpstr>
      <vt:lpstr>Gaussian Mixture Models (GMMs)</vt:lpstr>
      <vt:lpstr>Classification-Based Clustering</vt:lpstr>
      <vt:lpstr>Distribution Loss</vt:lpstr>
      <vt:lpstr>Classifier Confidence</vt:lpstr>
      <vt:lpstr>Optimize Loss with Some Representation Loss</vt:lpstr>
      <vt:lpstr>Domain Generalization</vt:lpstr>
      <vt:lpstr>Domain Generalization – Nothing Beats ERM</vt:lpstr>
      <vt:lpstr>Domain Adaptation</vt:lpstr>
      <vt:lpstr>Combining Classification + Clustering</vt:lpstr>
      <vt:lpstr>Looking Back</vt:lpstr>
      <vt:lpstr>Looking Back</vt:lpstr>
      <vt:lpstr>Generative models – AR Models</vt:lpstr>
      <vt:lpstr>Generative models – Variational Inference</vt:lpstr>
      <vt:lpstr>Generative models – Diffusion models</vt:lpstr>
      <vt:lpstr>Generative Models – IPM and GANs</vt:lpstr>
      <vt:lpstr>Representation Learning – Local and VicReg</vt:lpstr>
      <vt:lpstr>Rep. Learning – SNE and Contrastive</vt:lpstr>
      <vt:lpstr>Rep. Learning – CCA and Barlow Twins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Representation Learning</dc:title>
  <dc:creator>Yedid Hoshen</dc:creator>
  <cp:lastModifiedBy>Yedid Hoshen</cp:lastModifiedBy>
  <cp:revision>3</cp:revision>
  <dcterms:created xsi:type="dcterms:W3CDTF">2023-06-07T04:41:30Z</dcterms:created>
  <dcterms:modified xsi:type="dcterms:W3CDTF">2023-06-21T07:00:09Z</dcterms:modified>
</cp:coreProperties>
</file>